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9" d="100"/>
          <a:sy n="89" d="100"/>
        </p:scale>
        <p:origin x="453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D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7198A4-00CB-40DA-A65F-4E3FCA72859A}" type="datetimeFigureOut">
              <a:rPr lang="es-DO" smtClean="0"/>
              <a:t>19/5/2017</a:t>
            </a:fld>
            <a:endParaRPr lang="es-D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D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D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D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9ED4-70A8-489F-A2F2-A108F73CC5A3}" type="slidenum">
              <a:rPr lang="es-DO" smtClean="0"/>
              <a:t>‹#›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3333003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Evelin.guerra@salessolvexoutlook.onmicrosoft.com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o.microsoft.com/fwlink/?LinkId=827093&amp;clcid=0x409" TargetMode="External"/><Relationship Id="rId7" Type="http://schemas.openxmlformats.org/officeDocument/2006/relationships/hyperlink" Target="https://www.microsoft.com/en-us/cloud-platform/operations-management-suite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go.microsoft.com/fwlink/?LinkId=827096&amp;clcid=0x409" TargetMode="External"/><Relationship Id="rId5" Type="http://schemas.openxmlformats.org/officeDocument/2006/relationships/hyperlink" Target="https://go.microsoft.com/fwlink/?LinkId=827105&amp;clcid=0x409" TargetMode="External"/><Relationship Id="rId4" Type="http://schemas.openxmlformats.org/officeDocument/2006/relationships/hyperlink" Target="https://go.microsoft.com/fwlink/?LinkId=808412&amp;clcid=0x409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DO" dirty="0"/>
              <a:t>http://www.azurespeed.com/</a:t>
            </a:r>
          </a:p>
          <a:p>
            <a:r>
              <a:rPr lang="es-DO" dirty="0"/>
              <a:t>http://portal.azure.com/</a:t>
            </a:r>
          </a:p>
          <a:p>
            <a:endParaRPr lang="es-DO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ID: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Evelin.guerra@salessolvexoutlook.onmicrosoft.com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PWD: Nana0289</a:t>
            </a:r>
          </a:p>
          <a:p>
            <a:endParaRPr lang="es-D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A2CC4-2AB7-4918-A991-9CD885D4C63C}" type="slidenum">
              <a:rPr lang="es-DO" smtClean="0"/>
              <a:t>2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1091604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DO" dirty="0"/>
              <a:t>Por lo que han visto en la semana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A2CC4-2AB7-4918-A991-9CD885D4C63C}" type="slidenum">
              <a:rPr lang="es-DO" smtClean="0"/>
              <a:t>4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2912962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DO" dirty="0"/>
              <a:t>Por lo que han visto en la semana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A2CC4-2AB7-4918-A991-9CD885D4C63C}" type="slidenum">
              <a:rPr lang="es-DO" smtClean="0"/>
              <a:t>5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3111198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D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A2CC4-2AB7-4918-A991-9CD885D4C63C}" type="slidenum">
              <a:rPr lang="es-DO" smtClean="0"/>
              <a:t>7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4029917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DO" dirty="0"/>
              <a:t>Por lo que han visto en la semana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A2CC4-2AB7-4918-A991-9CD885D4C63C}" type="slidenum">
              <a:rPr lang="es-DO" smtClean="0"/>
              <a:t>10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4033340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Azure, you can take the investments you’ve made in data and intellectual</a:t>
            </a:r>
            <a:r>
              <a:rPr lang="en-US" baseline="0" dirty="0"/>
              <a:t> property, and extend from on-premises to the cloud, or vice versa. Azure provides the portability to move your technology investments, whether open source or not, from cloud to on-premises and vice versa.</a:t>
            </a:r>
          </a:p>
          <a:p>
            <a:endParaRPr lang="en-US" baseline="0" dirty="0"/>
          </a:p>
          <a:p>
            <a:r>
              <a:rPr lang="en-US" dirty="0"/>
              <a:t>Companies fall into two main buckets with regards to hybrid: those who are using hybrid solutions as a temporary bridge to the cloud, and companies who are architecting hybrid solutions for use in perpetuity.</a:t>
            </a:r>
          </a:p>
          <a:p>
            <a:endParaRPr lang="en-US" dirty="0"/>
          </a:p>
          <a:p>
            <a:r>
              <a:rPr lang="en-US" dirty="0"/>
              <a:t>Amongst each of these types of customers, there are common use cases such as: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Application Availability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Bottomless Storage</a:t>
            </a:r>
          </a:p>
          <a:p>
            <a:pPr marL="171450" indent="-171450">
              <a:buFontTx/>
              <a:buChar char="-"/>
            </a:pPr>
            <a:r>
              <a:rPr lang="en-US" dirty="0"/>
              <a:t>Identity Management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Full hybrid applications</a:t>
            </a:r>
          </a:p>
          <a:p>
            <a:endParaRPr lang="en-US" dirty="0"/>
          </a:p>
          <a:p>
            <a:r>
              <a:rPr lang="en-US" dirty="0"/>
              <a:t>We provide</a:t>
            </a:r>
            <a:r>
              <a:rPr lang="en-US" baseline="0" dirty="0"/>
              <a:t> seamless, secure hybrid cloud capabilities across infrastructure, data, users, apps, and management.</a:t>
            </a:r>
          </a:p>
          <a:p>
            <a:endParaRPr lang="en-US" baseline="0" dirty="0"/>
          </a:p>
          <a:p>
            <a:endParaRPr lang="en-US" baseline="0" dirty="0"/>
          </a:p>
          <a:p>
            <a:pPr>
              <a:lnSpc>
                <a:spcPct val="90000"/>
              </a:lnSpc>
            </a:pPr>
            <a:r>
              <a:rPr lang="en-US" sz="1400" i="1" spc="-29" dirty="0">
                <a:ln w="3175">
                  <a:noFill/>
                </a:ln>
                <a:solidFill>
                  <a:srgbClr val="505050"/>
                </a:solidFill>
                <a:cs typeface="Segoe UI Semilight" panose="020B0402040204020203" pitchFamily="34" charset="0"/>
              </a:rPr>
              <a:t>Azure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05050"/>
                </a:solidFill>
              </a:rPr>
              <a:t>Azure’s true hybrid capabilities give you the flexibility to go to the cloud on your terms.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05050"/>
                </a:solidFill>
              </a:rPr>
              <a:t>True hybrid isn’t just about infrastructure and connectivity — it offers consistency across your </a:t>
            </a:r>
            <a:r>
              <a:rPr lang="en-US" sz="1200" dirty="0">
                <a:solidFill>
                  <a:srgbClr val="505050"/>
                </a:solidFill>
                <a:hlinkClick r:id="rId3"/>
              </a:rPr>
              <a:t>infrastructure</a:t>
            </a:r>
            <a:r>
              <a:rPr lang="en-US" sz="1200" dirty="0">
                <a:solidFill>
                  <a:srgbClr val="505050"/>
                </a:solidFill>
              </a:rPr>
              <a:t>, </a:t>
            </a:r>
            <a:r>
              <a:rPr lang="en-US" sz="1200" dirty="0">
                <a:solidFill>
                  <a:srgbClr val="505050"/>
                </a:solidFill>
                <a:hlinkClick r:id="rId4"/>
              </a:rPr>
              <a:t>applications</a:t>
            </a:r>
            <a:r>
              <a:rPr lang="en-US" sz="1200" dirty="0">
                <a:solidFill>
                  <a:srgbClr val="505050"/>
                </a:solidFill>
              </a:rPr>
              <a:t>, </a:t>
            </a:r>
            <a:r>
              <a:rPr lang="en-US" sz="1200" dirty="0">
                <a:solidFill>
                  <a:srgbClr val="505050"/>
                </a:solidFill>
                <a:hlinkClick r:id="rId5"/>
              </a:rPr>
              <a:t>identity</a:t>
            </a:r>
            <a:r>
              <a:rPr lang="en-US" sz="1200" dirty="0">
                <a:solidFill>
                  <a:srgbClr val="505050"/>
                </a:solidFill>
              </a:rPr>
              <a:t>, and </a:t>
            </a:r>
            <a:r>
              <a:rPr lang="en-US" sz="1200" dirty="0">
                <a:solidFill>
                  <a:srgbClr val="505050"/>
                </a:solidFill>
                <a:hlinkClick r:id="rId6"/>
              </a:rPr>
              <a:t>data</a:t>
            </a:r>
            <a:r>
              <a:rPr lang="en-US" sz="1200" dirty="0">
                <a:solidFill>
                  <a:srgbClr val="505050"/>
                </a:solidFill>
              </a:rPr>
              <a:t>. In addition, Azure delivers consistent security and operations </a:t>
            </a:r>
            <a:r>
              <a:rPr lang="en-US" sz="1200" dirty="0">
                <a:solidFill>
                  <a:srgbClr val="505050"/>
                </a:solidFill>
                <a:hlinkClick r:id="rId7"/>
              </a:rPr>
              <a:t>management</a:t>
            </a:r>
            <a:r>
              <a:rPr lang="en-US" sz="1200" dirty="0">
                <a:solidFill>
                  <a:srgbClr val="505050"/>
                </a:solidFill>
              </a:rPr>
              <a:t> across on-premises, public cloud, and even multiple public clouds.</a:t>
            </a:r>
            <a:endParaRPr lang="en-US" sz="1200" spc="-29" dirty="0">
              <a:ln w="3175">
                <a:noFill/>
              </a:ln>
              <a:solidFill>
                <a:srgbClr val="505050"/>
              </a:solidFill>
              <a:cs typeface="Segoe UI Semilight" panose="020B0402040204020203" pitchFamily="34" charset="0"/>
            </a:endParaRPr>
          </a:p>
          <a:p>
            <a:endParaRPr lang="en-US" baseline="0" dirty="0"/>
          </a:p>
          <a:p>
            <a:endParaRPr lang="es-D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A2CC4-2AB7-4918-A991-9CD885D4C63C}" type="slidenum">
              <a:rPr lang="es-DO" smtClean="0"/>
              <a:t>13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489815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DO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D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1DB92-7D23-4D01-B4D6-2DD91303F3B6}" type="datetimeFigureOut">
              <a:rPr lang="es-DO" smtClean="0"/>
              <a:t>19/5/2017</a:t>
            </a:fld>
            <a:endParaRPr lang="es-D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5E2BD-E32C-481A-95E3-4A4645EF12E1}" type="slidenum">
              <a:rPr lang="es-DO" smtClean="0"/>
              <a:t>‹#›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2280186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D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D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1DB92-7D23-4D01-B4D6-2DD91303F3B6}" type="datetimeFigureOut">
              <a:rPr lang="es-DO" smtClean="0"/>
              <a:t>19/5/2017</a:t>
            </a:fld>
            <a:endParaRPr lang="es-D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5E2BD-E32C-481A-95E3-4A4645EF12E1}" type="slidenum">
              <a:rPr lang="es-DO" smtClean="0"/>
              <a:t>‹#›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219287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D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D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1DB92-7D23-4D01-B4D6-2DD91303F3B6}" type="datetimeFigureOut">
              <a:rPr lang="es-DO" smtClean="0"/>
              <a:t>19/5/2017</a:t>
            </a:fld>
            <a:endParaRPr lang="es-D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5E2BD-E32C-481A-95E3-4A4645EF12E1}" type="slidenum">
              <a:rPr lang="es-DO" smtClean="0"/>
              <a:t>‹#›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714258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D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D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1DB92-7D23-4D01-B4D6-2DD91303F3B6}" type="datetimeFigureOut">
              <a:rPr lang="es-DO" smtClean="0"/>
              <a:t>19/5/2017</a:t>
            </a:fld>
            <a:endParaRPr lang="es-D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5E2BD-E32C-481A-95E3-4A4645EF12E1}" type="slidenum">
              <a:rPr lang="es-DO" smtClean="0"/>
              <a:t>‹#›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2353686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D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1DB92-7D23-4D01-B4D6-2DD91303F3B6}" type="datetimeFigureOut">
              <a:rPr lang="es-DO" smtClean="0"/>
              <a:t>19/5/2017</a:t>
            </a:fld>
            <a:endParaRPr lang="es-D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5E2BD-E32C-481A-95E3-4A4645EF12E1}" type="slidenum">
              <a:rPr lang="es-DO" smtClean="0"/>
              <a:t>‹#›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387795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D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D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DO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1DB92-7D23-4D01-B4D6-2DD91303F3B6}" type="datetimeFigureOut">
              <a:rPr lang="es-DO" smtClean="0"/>
              <a:t>19/5/2017</a:t>
            </a:fld>
            <a:endParaRPr lang="es-D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5E2BD-E32C-481A-95E3-4A4645EF12E1}" type="slidenum">
              <a:rPr lang="es-DO" smtClean="0"/>
              <a:t>‹#›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1607298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D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D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DO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1DB92-7D23-4D01-B4D6-2DD91303F3B6}" type="datetimeFigureOut">
              <a:rPr lang="es-DO" smtClean="0"/>
              <a:t>19/5/2017</a:t>
            </a:fld>
            <a:endParaRPr lang="es-D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5E2BD-E32C-481A-95E3-4A4645EF12E1}" type="slidenum">
              <a:rPr lang="es-DO" smtClean="0"/>
              <a:t>‹#›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1141524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DO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1DB92-7D23-4D01-B4D6-2DD91303F3B6}" type="datetimeFigureOut">
              <a:rPr lang="es-DO" smtClean="0"/>
              <a:t>19/5/2017</a:t>
            </a:fld>
            <a:endParaRPr lang="es-D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5E2BD-E32C-481A-95E3-4A4645EF12E1}" type="slidenum">
              <a:rPr lang="es-DO" smtClean="0"/>
              <a:t>‹#›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62392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1DB92-7D23-4D01-B4D6-2DD91303F3B6}" type="datetimeFigureOut">
              <a:rPr lang="es-DO" smtClean="0"/>
              <a:t>19/5/2017</a:t>
            </a:fld>
            <a:endParaRPr lang="es-D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5E2BD-E32C-481A-95E3-4A4645EF12E1}" type="slidenum">
              <a:rPr lang="es-DO" smtClean="0"/>
              <a:t>‹#›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498325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D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D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1DB92-7D23-4D01-B4D6-2DD91303F3B6}" type="datetimeFigureOut">
              <a:rPr lang="es-DO" smtClean="0"/>
              <a:t>19/5/2017</a:t>
            </a:fld>
            <a:endParaRPr lang="es-D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5E2BD-E32C-481A-95E3-4A4645EF12E1}" type="slidenum">
              <a:rPr lang="es-DO" smtClean="0"/>
              <a:t>‹#›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2534918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D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D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1DB92-7D23-4D01-B4D6-2DD91303F3B6}" type="datetimeFigureOut">
              <a:rPr lang="es-DO" smtClean="0"/>
              <a:t>19/5/2017</a:t>
            </a:fld>
            <a:endParaRPr lang="es-D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5E2BD-E32C-481A-95E3-4A4645EF12E1}" type="slidenum">
              <a:rPr lang="es-DO" smtClean="0"/>
              <a:t>‹#›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3146760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D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D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21DB92-7D23-4D01-B4D6-2DD91303F3B6}" type="datetimeFigureOut">
              <a:rPr lang="es-DO" smtClean="0"/>
              <a:t>19/5/2017</a:t>
            </a:fld>
            <a:endParaRPr lang="es-D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D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5E2BD-E32C-481A-95E3-4A4645EF12E1}" type="slidenum">
              <a:rPr lang="es-DO" smtClean="0"/>
              <a:t>‹#›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4265512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5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26" Type="http://schemas.openxmlformats.org/officeDocument/2006/relationships/image" Target="../media/image79.png"/><Relationship Id="rId3" Type="http://schemas.openxmlformats.org/officeDocument/2006/relationships/image" Target="../media/image3.png"/><Relationship Id="rId21" Type="http://schemas.openxmlformats.org/officeDocument/2006/relationships/image" Target="../media/image74.png"/><Relationship Id="rId34" Type="http://schemas.openxmlformats.org/officeDocument/2006/relationships/image" Target="../media/image87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5" Type="http://schemas.openxmlformats.org/officeDocument/2006/relationships/image" Target="../media/image78.png"/><Relationship Id="rId33" Type="http://schemas.openxmlformats.org/officeDocument/2006/relationships/image" Target="../media/image86.png"/><Relationship Id="rId2" Type="http://schemas.openxmlformats.org/officeDocument/2006/relationships/image" Target="../media/image2.jpeg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29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24" Type="http://schemas.openxmlformats.org/officeDocument/2006/relationships/image" Target="../media/image77.png"/><Relationship Id="rId32" Type="http://schemas.openxmlformats.org/officeDocument/2006/relationships/image" Target="../media/image85.png"/><Relationship Id="rId5" Type="http://schemas.microsoft.com/office/2007/relationships/hdphoto" Target="../media/hdphoto2.wdp"/><Relationship Id="rId15" Type="http://schemas.openxmlformats.org/officeDocument/2006/relationships/image" Target="../media/image68.png"/><Relationship Id="rId23" Type="http://schemas.openxmlformats.org/officeDocument/2006/relationships/image" Target="../media/image76.png"/><Relationship Id="rId28" Type="http://schemas.openxmlformats.org/officeDocument/2006/relationships/image" Target="../media/image81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31" Type="http://schemas.openxmlformats.org/officeDocument/2006/relationships/image" Target="../media/image84.png"/><Relationship Id="rId4" Type="http://schemas.openxmlformats.org/officeDocument/2006/relationships/image" Target="../media/image58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75.png"/><Relationship Id="rId27" Type="http://schemas.openxmlformats.org/officeDocument/2006/relationships/image" Target="../media/image80.png"/><Relationship Id="rId30" Type="http://schemas.openxmlformats.org/officeDocument/2006/relationships/image" Target="../media/image83.png"/><Relationship Id="rId35" Type="http://schemas.openxmlformats.org/officeDocument/2006/relationships/image" Target="../media/image8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2.jpe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8.png"/><Relationship Id="rId4" Type="http://schemas.openxmlformats.org/officeDocument/2006/relationships/image" Target="../media/image3.png"/><Relationship Id="rId9" Type="http://schemas.openxmlformats.org/officeDocument/2006/relationships/image" Target="../media/image9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png"/><Relationship Id="rId7" Type="http://schemas.openxmlformats.org/officeDocument/2006/relationships/image" Target="../media/image9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zure.microsoft.com/en-us/regions/services/" TargetMode="Externa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hyperlink" Target="https://www.fisc.or.jp/" TargetMode="External"/><Relationship Id="rId26" Type="http://schemas.openxmlformats.org/officeDocument/2006/relationships/image" Target="../media/image31.png"/><Relationship Id="rId39" Type="http://schemas.openxmlformats.org/officeDocument/2006/relationships/image" Target="../media/image44.jpeg"/><Relationship Id="rId3" Type="http://schemas.openxmlformats.org/officeDocument/2006/relationships/image" Target="../media/image3.png"/><Relationship Id="rId21" Type="http://schemas.openxmlformats.org/officeDocument/2006/relationships/image" Target="../media/image26.jpeg"/><Relationship Id="rId34" Type="http://schemas.openxmlformats.org/officeDocument/2006/relationships/image" Target="../media/image39.jpeg"/><Relationship Id="rId42" Type="http://schemas.openxmlformats.org/officeDocument/2006/relationships/image" Target="../media/image47.png"/><Relationship Id="rId47" Type="http://schemas.openxmlformats.org/officeDocument/2006/relationships/image" Target="../media/image52.png"/><Relationship Id="rId7" Type="http://schemas.openxmlformats.org/officeDocument/2006/relationships/image" Target="../media/image14.jpeg"/><Relationship Id="rId12" Type="http://schemas.openxmlformats.org/officeDocument/2006/relationships/image" Target="../media/image19.png"/><Relationship Id="rId17" Type="http://schemas.openxmlformats.org/officeDocument/2006/relationships/image" Target="../media/image23.png"/><Relationship Id="rId25" Type="http://schemas.openxmlformats.org/officeDocument/2006/relationships/image" Target="../media/image30.png"/><Relationship Id="rId33" Type="http://schemas.openxmlformats.org/officeDocument/2006/relationships/image" Target="../media/image38.png"/><Relationship Id="rId38" Type="http://schemas.openxmlformats.org/officeDocument/2006/relationships/image" Target="../media/image43.png"/><Relationship Id="rId46" Type="http://schemas.openxmlformats.org/officeDocument/2006/relationships/image" Target="../media/image51.jpeg"/><Relationship Id="rId2" Type="http://schemas.openxmlformats.org/officeDocument/2006/relationships/image" Target="../media/image2.jpeg"/><Relationship Id="rId16" Type="http://schemas.openxmlformats.org/officeDocument/2006/relationships/hyperlink" Target="http://www.asd.gov.au/infosec/irap/index.htm" TargetMode="External"/><Relationship Id="rId20" Type="http://schemas.openxmlformats.org/officeDocument/2006/relationships/image" Target="../media/image25.jpeg"/><Relationship Id="rId29" Type="http://schemas.openxmlformats.org/officeDocument/2006/relationships/image" Target="../media/image34.png"/><Relationship Id="rId41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18.png"/><Relationship Id="rId24" Type="http://schemas.openxmlformats.org/officeDocument/2006/relationships/image" Target="../media/image29.png"/><Relationship Id="rId32" Type="http://schemas.openxmlformats.org/officeDocument/2006/relationships/image" Target="../media/image37.png"/><Relationship Id="rId37" Type="http://schemas.openxmlformats.org/officeDocument/2006/relationships/image" Target="../media/image42.png"/><Relationship Id="rId40" Type="http://schemas.openxmlformats.org/officeDocument/2006/relationships/image" Target="../media/image45.png"/><Relationship Id="rId45" Type="http://schemas.openxmlformats.org/officeDocument/2006/relationships/image" Target="../media/image50.png"/><Relationship Id="rId5" Type="http://schemas.openxmlformats.org/officeDocument/2006/relationships/image" Target="../media/image12.jpeg"/><Relationship Id="rId15" Type="http://schemas.openxmlformats.org/officeDocument/2006/relationships/image" Target="../media/image22.png"/><Relationship Id="rId23" Type="http://schemas.openxmlformats.org/officeDocument/2006/relationships/image" Target="../media/image28.png"/><Relationship Id="rId28" Type="http://schemas.openxmlformats.org/officeDocument/2006/relationships/image" Target="../media/image33.jpeg"/><Relationship Id="rId36" Type="http://schemas.openxmlformats.org/officeDocument/2006/relationships/image" Target="../media/image41.png"/><Relationship Id="rId49" Type="http://schemas.openxmlformats.org/officeDocument/2006/relationships/image" Target="../media/image54.png"/><Relationship Id="rId10" Type="http://schemas.openxmlformats.org/officeDocument/2006/relationships/image" Target="../media/image17.png"/><Relationship Id="rId19" Type="http://schemas.openxmlformats.org/officeDocument/2006/relationships/image" Target="../media/image24.jpeg"/><Relationship Id="rId31" Type="http://schemas.openxmlformats.org/officeDocument/2006/relationships/image" Target="../media/image36.gif"/><Relationship Id="rId44" Type="http://schemas.openxmlformats.org/officeDocument/2006/relationships/image" Target="../media/image49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Relationship Id="rId30" Type="http://schemas.openxmlformats.org/officeDocument/2006/relationships/image" Target="../media/image35.jpeg"/><Relationship Id="rId35" Type="http://schemas.openxmlformats.org/officeDocument/2006/relationships/image" Target="../media/image40.png"/><Relationship Id="rId43" Type="http://schemas.openxmlformats.org/officeDocument/2006/relationships/image" Target="../media/image48.jpeg"/><Relationship Id="rId48" Type="http://schemas.openxmlformats.org/officeDocument/2006/relationships/image" Target="../media/image53.png"/><Relationship Id="rId8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064DDB-FE84-4CCB-8F6D-6E4D8C868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5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59"/>
          <a:stretch/>
        </p:blipFill>
        <p:spPr>
          <a:xfrm>
            <a:off x="0" y="0"/>
            <a:ext cx="12192000" cy="1584101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27"/>
          <a:stretch/>
        </p:blipFill>
        <p:spPr>
          <a:xfrm>
            <a:off x="-148932" y="6525590"/>
            <a:ext cx="12563427" cy="66481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D0C989-08AE-4655-8378-E592B1730CD6}"/>
              </a:ext>
            </a:extLst>
          </p:cNvPr>
          <p:cNvCxnSpPr/>
          <p:nvPr/>
        </p:nvCxnSpPr>
        <p:spPr>
          <a:xfrm flipH="1">
            <a:off x="2823841" y="6345468"/>
            <a:ext cx="6568440" cy="0"/>
          </a:xfrm>
          <a:prstGeom prst="line">
            <a:avLst/>
          </a:prstGeom>
          <a:ln w="28575">
            <a:solidFill>
              <a:srgbClr val="00BCF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4A161E-AC86-48A5-9847-55BA3C473732}"/>
              </a:ext>
            </a:extLst>
          </p:cNvPr>
          <p:cNvCxnSpPr/>
          <p:nvPr/>
        </p:nvCxnSpPr>
        <p:spPr>
          <a:xfrm flipH="1">
            <a:off x="2823841" y="5218850"/>
            <a:ext cx="6568440" cy="0"/>
          </a:xfrm>
          <a:prstGeom prst="line">
            <a:avLst/>
          </a:prstGeom>
          <a:ln w="28575">
            <a:solidFill>
              <a:srgbClr val="00BCF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F0D9F06-E20B-4D78-993F-695B8C651B95}"/>
              </a:ext>
            </a:extLst>
          </p:cNvPr>
          <p:cNvSpPr/>
          <p:nvPr/>
        </p:nvSpPr>
        <p:spPr>
          <a:xfrm>
            <a:off x="4319481" y="5361775"/>
            <a:ext cx="4659739" cy="983693"/>
          </a:xfrm>
          <a:prstGeom prst="rect">
            <a:avLst/>
          </a:prstGeom>
        </p:spPr>
        <p:txBody>
          <a:bodyPr wrap="square" lIns="179285" tIns="143428" rIns="179285" bIns="143428">
            <a:spAutoFit/>
          </a:bodyPr>
          <a:lstStyle/>
          <a:p>
            <a:pPr marL="0" marR="0" lvl="0" indent="0" algn="l" defTabSz="9141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1" i="0" u="none" strike="noStrike" kern="0" cap="none" spc="0" normalizeH="0" baseline="0" noProof="0" dirty="0">
                <a:ln w="3175">
                  <a:noFill/>
                </a:ln>
                <a:solidFill>
                  <a:srgbClr val="001F5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Openness and flexibility</a:t>
            </a:r>
          </a:p>
          <a:p>
            <a:pPr marL="0" marR="0" lvl="0" indent="0" algn="l" defTabSz="9141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82143">
                      <a:srgbClr val="505050"/>
                    </a:gs>
                    <a:gs pos="5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Build freely, deploy anywhere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502552-E51C-4565-8FB5-3A410E90C841}"/>
              </a:ext>
            </a:extLst>
          </p:cNvPr>
          <p:cNvSpPr/>
          <p:nvPr/>
        </p:nvSpPr>
        <p:spPr>
          <a:xfrm>
            <a:off x="4345745" y="3143966"/>
            <a:ext cx="4121890" cy="983693"/>
          </a:xfrm>
          <a:prstGeom prst="rect">
            <a:avLst/>
          </a:prstGeom>
        </p:spPr>
        <p:txBody>
          <a:bodyPr wrap="square" lIns="179285" tIns="143428" rIns="179285" bIns="143428">
            <a:spAutoFit/>
          </a:bodyPr>
          <a:lstStyle/>
          <a:p>
            <a:pPr marL="0" marR="0" lvl="0" indent="0" algn="l" defTabSz="9141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1" i="0" u="none" strike="noStrike" kern="0" cap="none" spc="0" normalizeH="0" baseline="0" noProof="0" dirty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Data and intelligence</a:t>
            </a:r>
          </a:p>
          <a:p>
            <a:pPr marL="0" marR="0" lvl="0" indent="0" algn="l" defTabSz="9141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82143">
                      <a:srgbClr val="505050"/>
                    </a:gs>
                    <a:gs pos="5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Power decisions &amp; apps with insights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4463D8-A089-4332-B0C5-3FA780105955}"/>
              </a:ext>
            </a:extLst>
          </p:cNvPr>
          <p:cNvSpPr/>
          <p:nvPr/>
        </p:nvSpPr>
        <p:spPr>
          <a:xfrm>
            <a:off x="4319482" y="4243142"/>
            <a:ext cx="2745198" cy="983693"/>
          </a:xfrm>
          <a:prstGeom prst="rect">
            <a:avLst/>
          </a:prstGeom>
        </p:spPr>
        <p:txBody>
          <a:bodyPr wrap="square" lIns="179285" tIns="143428" rIns="179285" bIns="143428">
            <a:spAutoFit/>
          </a:bodyPr>
          <a:lstStyle/>
          <a:p>
            <a:pPr marL="0" marR="0" lvl="0" indent="0" algn="l" defTabSz="9141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1" i="0" u="none" strike="noStrike" kern="0" cap="none" spc="0" normalizeH="0" baseline="0" noProof="0" dirty="0">
                <a:ln w="3175">
                  <a:noFill/>
                </a:ln>
                <a:solidFill>
                  <a:srgbClr val="00BCF3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Trust</a:t>
            </a:r>
          </a:p>
          <a:p>
            <a:pPr marL="0" marR="0" lvl="0" indent="0" algn="l" defTabSz="9141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82143">
                      <a:srgbClr val="505050"/>
                    </a:gs>
                    <a:gs pos="5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Protect your business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E51E67-6DAC-4FFD-9ABA-38491ACF78C9}"/>
              </a:ext>
            </a:extLst>
          </p:cNvPr>
          <p:cNvSpPr/>
          <p:nvPr/>
        </p:nvSpPr>
        <p:spPr>
          <a:xfrm>
            <a:off x="4345745" y="1961710"/>
            <a:ext cx="4659739" cy="983693"/>
          </a:xfrm>
          <a:prstGeom prst="rect">
            <a:avLst/>
          </a:prstGeom>
        </p:spPr>
        <p:txBody>
          <a:bodyPr wrap="square" lIns="179285" tIns="143428" rIns="179285" bIns="143428">
            <a:spAutoFit/>
          </a:bodyPr>
          <a:lstStyle/>
          <a:p>
            <a:pPr marL="0" marR="0" lvl="0" indent="0" algn="l" defTabSz="9141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1" i="0" u="none" strike="noStrike" kern="0" cap="none" spc="0" normalizeH="0" baseline="0" noProof="0" dirty="0">
                <a:ln w="3175">
                  <a:noFill/>
                </a:ln>
                <a:solidFill>
                  <a:srgbClr val="00188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Application innovation</a:t>
            </a:r>
          </a:p>
          <a:p>
            <a:pPr marL="0" marR="0" lvl="0" indent="0" algn="l" defTabSz="9141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82143">
                      <a:srgbClr val="505050"/>
                    </a:gs>
                    <a:gs pos="5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Accelerate innovation with the cloud</a:t>
            </a: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7BA96712-3A73-4FBC-B664-14B29C5827BA}"/>
              </a:ext>
            </a:extLst>
          </p:cNvPr>
          <p:cNvSpPr>
            <a:spLocks noEditPoints="1"/>
          </p:cNvSpPr>
          <p:nvPr/>
        </p:nvSpPr>
        <p:spPr bwMode="auto">
          <a:xfrm>
            <a:off x="3765383" y="3388665"/>
            <a:ext cx="317866" cy="529540"/>
          </a:xfrm>
          <a:custGeom>
            <a:avLst/>
            <a:gdLst>
              <a:gd name="T0" fmla="*/ 3350 w 4863"/>
              <a:gd name="T1" fmla="*/ 5119 h 8104"/>
              <a:gd name="T2" fmla="*/ 4053 w 4863"/>
              <a:gd name="T3" fmla="*/ 3572 h 8104"/>
              <a:gd name="T4" fmla="*/ 4053 w 4863"/>
              <a:gd name="T5" fmla="*/ 3572 h 8104"/>
              <a:gd name="T6" fmla="*/ 4431 w 4863"/>
              <a:gd name="T7" fmla="*/ 2399 h 8104"/>
              <a:gd name="T8" fmla="*/ 2432 w 4863"/>
              <a:gd name="T9" fmla="*/ 427 h 8104"/>
              <a:gd name="T10" fmla="*/ 433 w 4863"/>
              <a:gd name="T11" fmla="*/ 2399 h 8104"/>
              <a:gd name="T12" fmla="*/ 811 w 4863"/>
              <a:gd name="T13" fmla="*/ 3572 h 8104"/>
              <a:gd name="T14" fmla="*/ 811 w 4863"/>
              <a:gd name="T15" fmla="*/ 3572 h 8104"/>
              <a:gd name="T16" fmla="*/ 1459 w 4863"/>
              <a:gd name="T17" fmla="*/ 5119 h 8104"/>
              <a:gd name="T18" fmla="*/ 3350 w 4863"/>
              <a:gd name="T19" fmla="*/ 5119 h 8104"/>
              <a:gd name="T20" fmla="*/ 487 w 4863"/>
              <a:gd name="T21" fmla="*/ 3839 h 8104"/>
              <a:gd name="T22" fmla="*/ 0 w 4863"/>
              <a:gd name="T23" fmla="*/ 2399 h 8104"/>
              <a:gd name="T24" fmla="*/ 2432 w 4863"/>
              <a:gd name="T25" fmla="*/ 0 h 8104"/>
              <a:gd name="T26" fmla="*/ 4863 w 4863"/>
              <a:gd name="T27" fmla="*/ 2399 h 8104"/>
              <a:gd name="T28" fmla="*/ 4377 w 4863"/>
              <a:gd name="T29" fmla="*/ 3839 h 8104"/>
              <a:gd name="T30" fmla="*/ 4377 w 4863"/>
              <a:gd name="T31" fmla="*/ 3839 h 8104"/>
              <a:gd name="T32" fmla="*/ 4183 w 4863"/>
              <a:gd name="T33" fmla="*/ 4091 h 8104"/>
              <a:gd name="T34" fmla="*/ 3782 w 4863"/>
              <a:gd name="T35" fmla="*/ 5332 h 8104"/>
              <a:gd name="T36" fmla="*/ 3728 w 4863"/>
              <a:gd name="T37" fmla="*/ 5545 h 8104"/>
              <a:gd name="T38" fmla="*/ 1081 w 4863"/>
              <a:gd name="T39" fmla="*/ 5545 h 8104"/>
              <a:gd name="T40" fmla="*/ 1081 w 4863"/>
              <a:gd name="T41" fmla="*/ 5332 h 8104"/>
              <a:gd name="T42" fmla="*/ 487 w 4863"/>
              <a:gd name="T43" fmla="*/ 3839 h 8104"/>
              <a:gd name="T44" fmla="*/ 3296 w 4863"/>
              <a:gd name="T45" fmla="*/ 8104 h 8104"/>
              <a:gd name="T46" fmla="*/ 3296 w 4863"/>
              <a:gd name="T47" fmla="*/ 7678 h 8104"/>
              <a:gd name="T48" fmla="*/ 1567 w 4863"/>
              <a:gd name="T49" fmla="*/ 7678 h 8104"/>
              <a:gd name="T50" fmla="*/ 1567 w 4863"/>
              <a:gd name="T51" fmla="*/ 8104 h 8104"/>
              <a:gd name="T52" fmla="*/ 3296 w 4863"/>
              <a:gd name="T53" fmla="*/ 8104 h 8104"/>
              <a:gd name="T54" fmla="*/ 3566 w 4863"/>
              <a:gd name="T55" fmla="*/ 6878 h 8104"/>
              <a:gd name="T56" fmla="*/ 1297 w 4863"/>
              <a:gd name="T57" fmla="*/ 6878 h 8104"/>
              <a:gd name="T58" fmla="*/ 1297 w 4863"/>
              <a:gd name="T59" fmla="*/ 7305 h 8104"/>
              <a:gd name="T60" fmla="*/ 3566 w 4863"/>
              <a:gd name="T61" fmla="*/ 7305 h 8104"/>
              <a:gd name="T62" fmla="*/ 3566 w 4863"/>
              <a:gd name="T63" fmla="*/ 6878 h 8104"/>
              <a:gd name="T64" fmla="*/ 3566 w 4863"/>
              <a:gd name="T65" fmla="*/ 6452 h 8104"/>
              <a:gd name="T66" fmla="*/ 1297 w 4863"/>
              <a:gd name="T67" fmla="*/ 6452 h 8104"/>
              <a:gd name="T68" fmla="*/ 1297 w 4863"/>
              <a:gd name="T69" fmla="*/ 6025 h 8104"/>
              <a:gd name="T70" fmla="*/ 3566 w 4863"/>
              <a:gd name="T71" fmla="*/ 6025 h 8104"/>
              <a:gd name="T72" fmla="*/ 3566 w 4863"/>
              <a:gd name="T73" fmla="*/ 6452 h 8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863" h="8104">
                <a:moveTo>
                  <a:pt x="3350" y="5119"/>
                </a:moveTo>
                <a:cubicBezTo>
                  <a:pt x="3404" y="4799"/>
                  <a:pt x="3566" y="4159"/>
                  <a:pt x="4053" y="3572"/>
                </a:cubicBezTo>
                <a:cubicBezTo>
                  <a:pt x="4053" y="3572"/>
                  <a:pt x="4053" y="3572"/>
                  <a:pt x="4053" y="3572"/>
                </a:cubicBezTo>
                <a:cubicBezTo>
                  <a:pt x="4269" y="3252"/>
                  <a:pt x="4431" y="2826"/>
                  <a:pt x="4431" y="2399"/>
                </a:cubicBezTo>
                <a:cubicBezTo>
                  <a:pt x="4431" y="1333"/>
                  <a:pt x="3512" y="427"/>
                  <a:pt x="2432" y="427"/>
                </a:cubicBezTo>
                <a:cubicBezTo>
                  <a:pt x="1297" y="427"/>
                  <a:pt x="433" y="1333"/>
                  <a:pt x="433" y="2399"/>
                </a:cubicBezTo>
                <a:cubicBezTo>
                  <a:pt x="433" y="2826"/>
                  <a:pt x="541" y="3252"/>
                  <a:pt x="811" y="3572"/>
                </a:cubicBezTo>
                <a:cubicBezTo>
                  <a:pt x="811" y="3572"/>
                  <a:pt x="811" y="3572"/>
                  <a:pt x="811" y="3572"/>
                </a:cubicBezTo>
                <a:cubicBezTo>
                  <a:pt x="1243" y="4159"/>
                  <a:pt x="1405" y="4799"/>
                  <a:pt x="1459" y="5119"/>
                </a:cubicBezTo>
                <a:lnTo>
                  <a:pt x="3350" y="5119"/>
                </a:lnTo>
                <a:close/>
                <a:moveTo>
                  <a:pt x="487" y="3839"/>
                </a:moveTo>
                <a:cubicBezTo>
                  <a:pt x="162" y="3412"/>
                  <a:pt x="0" y="2933"/>
                  <a:pt x="0" y="2399"/>
                </a:cubicBezTo>
                <a:cubicBezTo>
                  <a:pt x="0" y="1120"/>
                  <a:pt x="1081" y="0"/>
                  <a:pt x="2432" y="0"/>
                </a:cubicBezTo>
                <a:cubicBezTo>
                  <a:pt x="3782" y="0"/>
                  <a:pt x="4863" y="1120"/>
                  <a:pt x="4863" y="2399"/>
                </a:cubicBezTo>
                <a:cubicBezTo>
                  <a:pt x="4863" y="2933"/>
                  <a:pt x="4701" y="3412"/>
                  <a:pt x="4377" y="3839"/>
                </a:cubicBezTo>
                <a:cubicBezTo>
                  <a:pt x="4377" y="3839"/>
                  <a:pt x="4377" y="3839"/>
                  <a:pt x="4377" y="3839"/>
                </a:cubicBezTo>
                <a:cubicBezTo>
                  <a:pt x="4301" y="3914"/>
                  <a:pt x="4235" y="3998"/>
                  <a:pt x="4183" y="4091"/>
                </a:cubicBezTo>
                <a:cubicBezTo>
                  <a:pt x="3829" y="4733"/>
                  <a:pt x="3782" y="5332"/>
                  <a:pt x="3782" y="5332"/>
                </a:cubicBezTo>
                <a:cubicBezTo>
                  <a:pt x="3728" y="5545"/>
                  <a:pt x="3728" y="5545"/>
                  <a:pt x="3728" y="5545"/>
                </a:cubicBezTo>
                <a:cubicBezTo>
                  <a:pt x="1081" y="5545"/>
                  <a:pt x="1081" y="5545"/>
                  <a:pt x="1081" y="5545"/>
                </a:cubicBezTo>
                <a:cubicBezTo>
                  <a:pt x="1081" y="5332"/>
                  <a:pt x="1081" y="5332"/>
                  <a:pt x="1081" y="5332"/>
                </a:cubicBezTo>
                <a:cubicBezTo>
                  <a:pt x="1081" y="5332"/>
                  <a:pt x="1027" y="4532"/>
                  <a:pt x="487" y="3839"/>
                </a:cubicBezTo>
                <a:close/>
                <a:moveTo>
                  <a:pt x="3296" y="8104"/>
                </a:moveTo>
                <a:cubicBezTo>
                  <a:pt x="3296" y="7678"/>
                  <a:pt x="3296" y="7678"/>
                  <a:pt x="3296" y="7678"/>
                </a:cubicBezTo>
                <a:cubicBezTo>
                  <a:pt x="1567" y="7678"/>
                  <a:pt x="1567" y="7678"/>
                  <a:pt x="1567" y="7678"/>
                </a:cubicBezTo>
                <a:cubicBezTo>
                  <a:pt x="1567" y="8104"/>
                  <a:pt x="1567" y="8104"/>
                  <a:pt x="1567" y="8104"/>
                </a:cubicBezTo>
                <a:lnTo>
                  <a:pt x="3296" y="8104"/>
                </a:lnTo>
                <a:close/>
                <a:moveTo>
                  <a:pt x="3566" y="6878"/>
                </a:moveTo>
                <a:cubicBezTo>
                  <a:pt x="1297" y="6878"/>
                  <a:pt x="1297" y="6878"/>
                  <a:pt x="1297" y="6878"/>
                </a:cubicBezTo>
                <a:cubicBezTo>
                  <a:pt x="1297" y="7305"/>
                  <a:pt x="1297" y="7305"/>
                  <a:pt x="1297" y="7305"/>
                </a:cubicBezTo>
                <a:cubicBezTo>
                  <a:pt x="3566" y="7305"/>
                  <a:pt x="3566" y="7305"/>
                  <a:pt x="3566" y="7305"/>
                </a:cubicBezTo>
                <a:lnTo>
                  <a:pt x="3566" y="6878"/>
                </a:lnTo>
                <a:close/>
                <a:moveTo>
                  <a:pt x="3566" y="6452"/>
                </a:moveTo>
                <a:cubicBezTo>
                  <a:pt x="1297" y="6452"/>
                  <a:pt x="1297" y="6452"/>
                  <a:pt x="1297" y="6452"/>
                </a:cubicBezTo>
                <a:cubicBezTo>
                  <a:pt x="1297" y="6025"/>
                  <a:pt x="1297" y="6025"/>
                  <a:pt x="1297" y="6025"/>
                </a:cubicBezTo>
                <a:cubicBezTo>
                  <a:pt x="3566" y="6025"/>
                  <a:pt x="3566" y="6025"/>
                  <a:pt x="3566" y="6025"/>
                </a:cubicBezTo>
                <a:lnTo>
                  <a:pt x="3566" y="6452"/>
                </a:lnTo>
                <a:close/>
              </a:path>
            </a:pathLst>
          </a:custGeom>
          <a:solidFill>
            <a:srgbClr val="0064B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FB9C12C1-DE83-4BEB-A9BD-D9A241A7D563}"/>
              </a:ext>
            </a:extLst>
          </p:cNvPr>
          <p:cNvSpPr>
            <a:spLocks noEditPoints="1"/>
          </p:cNvSpPr>
          <p:nvPr/>
        </p:nvSpPr>
        <p:spPr bwMode="auto">
          <a:xfrm>
            <a:off x="3706801" y="4539472"/>
            <a:ext cx="382502" cy="421302"/>
          </a:xfrm>
          <a:custGeom>
            <a:avLst/>
            <a:gdLst>
              <a:gd name="T0" fmla="*/ 491 w 5954"/>
              <a:gd name="T1" fmla="*/ 2798 h 6560"/>
              <a:gd name="T2" fmla="*/ 491 w 5954"/>
              <a:gd name="T3" fmla="*/ 870 h 6560"/>
              <a:gd name="T4" fmla="*/ 1535 w 5954"/>
              <a:gd name="T5" fmla="*/ 1119 h 6560"/>
              <a:gd name="T6" fmla="*/ 2946 w 5954"/>
              <a:gd name="T7" fmla="*/ 746 h 6560"/>
              <a:gd name="T8" fmla="*/ 4358 w 5954"/>
              <a:gd name="T9" fmla="*/ 1119 h 6560"/>
              <a:gd name="T10" fmla="*/ 5463 w 5954"/>
              <a:gd name="T11" fmla="*/ 933 h 6560"/>
              <a:gd name="T12" fmla="*/ 5463 w 5954"/>
              <a:gd name="T13" fmla="*/ 2798 h 6560"/>
              <a:gd name="T14" fmla="*/ 2946 w 5954"/>
              <a:gd name="T15" fmla="*/ 6032 h 6560"/>
              <a:gd name="T16" fmla="*/ 491 w 5954"/>
              <a:gd name="T17" fmla="*/ 2798 h 6560"/>
              <a:gd name="T18" fmla="*/ 2946 w 5954"/>
              <a:gd name="T19" fmla="*/ 6560 h 6560"/>
              <a:gd name="T20" fmla="*/ 3008 w 5954"/>
              <a:gd name="T21" fmla="*/ 6529 h 6560"/>
              <a:gd name="T22" fmla="*/ 5954 w 5954"/>
              <a:gd name="T23" fmla="*/ 2798 h 6560"/>
              <a:gd name="T24" fmla="*/ 5954 w 5954"/>
              <a:gd name="T25" fmla="*/ 0 h 6560"/>
              <a:gd name="T26" fmla="*/ 5524 w 5954"/>
              <a:gd name="T27" fmla="*/ 311 h 6560"/>
              <a:gd name="T28" fmla="*/ 4358 w 5954"/>
              <a:gd name="T29" fmla="*/ 622 h 6560"/>
              <a:gd name="T30" fmla="*/ 3258 w 5954"/>
              <a:gd name="T31" fmla="*/ 393 h 6560"/>
              <a:gd name="T32" fmla="*/ 2946 w 5954"/>
              <a:gd name="T33" fmla="*/ 186 h 6560"/>
              <a:gd name="T34" fmla="*/ 2946 w 5954"/>
              <a:gd name="T35" fmla="*/ 186 h 6560"/>
              <a:gd name="T36" fmla="*/ 2823 w 5954"/>
              <a:gd name="T37" fmla="*/ 249 h 6560"/>
              <a:gd name="T38" fmla="*/ 1535 w 5954"/>
              <a:gd name="T39" fmla="*/ 622 h 6560"/>
              <a:gd name="T40" fmla="*/ 368 w 5954"/>
              <a:gd name="T41" fmla="*/ 311 h 6560"/>
              <a:gd name="T42" fmla="*/ 0 w 5954"/>
              <a:gd name="T43" fmla="*/ 62 h 6560"/>
              <a:gd name="T44" fmla="*/ 0 w 5954"/>
              <a:gd name="T45" fmla="*/ 2798 h 6560"/>
              <a:gd name="T46" fmla="*/ 2885 w 5954"/>
              <a:gd name="T47" fmla="*/ 6529 h 6560"/>
              <a:gd name="T48" fmla="*/ 2946 w 5954"/>
              <a:gd name="T49" fmla="*/ 6560 h 6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954" h="6560">
                <a:moveTo>
                  <a:pt x="491" y="2798"/>
                </a:moveTo>
                <a:cubicBezTo>
                  <a:pt x="491" y="870"/>
                  <a:pt x="491" y="870"/>
                  <a:pt x="491" y="870"/>
                </a:cubicBezTo>
                <a:cubicBezTo>
                  <a:pt x="737" y="995"/>
                  <a:pt x="1105" y="1119"/>
                  <a:pt x="1535" y="1119"/>
                </a:cubicBezTo>
                <a:cubicBezTo>
                  <a:pt x="2087" y="1119"/>
                  <a:pt x="2701" y="870"/>
                  <a:pt x="2946" y="746"/>
                </a:cubicBezTo>
                <a:cubicBezTo>
                  <a:pt x="3192" y="870"/>
                  <a:pt x="3744" y="1119"/>
                  <a:pt x="4358" y="1119"/>
                </a:cubicBezTo>
                <a:cubicBezTo>
                  <a:pt x="4788" y="1119"/>
                  <a:pt x="5156" y="995"/>
                  <a:pt x="5463" y="933"/>
                </a:cubicBezTo>
                <a:cubicBezTo>
                  <a:pt x="5463" y="2798"/>
                  <a:pt x="5463" y="2798"/>
                  <a:pt x="5463" y="2798"/>
                </a:cubicBezTo>
                <a:cubicBezTo>
                  <a:pt x="5463" y="4788"/>
                  <a:pt x="3376" y="5845"/>
                  <a:pt x="2946" y="6032"/>
                </a:cubicBezTo>
                <a:cubicBezTo>
                  <a:pt x="2517" y="5845"/>
                  <a:pt x="491" y="4788"/>
                  <a:pt x="491" y="2798"/>
                </a:cubicBezTo>
                <a:close/>
                <a:moveTo>
                  <a:pt x="2946" y="6560"/>
                </a:moveTo>
                <a:cubicBezTo>
                  <a:pt x="3008" y="6529"/>
                  <a:pt x="3008" y="6529"/>
                  <a:pt x="3008" y="6529"/>
                </a:cubicBezTo>
                <a:cubicBezTo>
                  <a:pt x="3130" y="6467"/>
                  <a:pt x="5954" y="5348"/>
                  <a:pt x="5954" y="2798"/>
                </a:cubicBezTo>
                <a:cubicBezTo>
                  <a:pt x="5954" y="0"/>
                  <a:pt x="5954" y="0"/>
                  <a:pt x="5954" y="0"/>
                </a:cubicBezTo>
                <a:cubicBezTo>
                  <a:pt x="5524" y="311"/>
                  <a:pt x="5524" y="311"/>
                  <a:pt x="5524" y="311"/>
                </a:cubicBezTo>
                <a:cubicBezTo>
                  <a:pt x="5524" y="311"/>
                  <a:pt x="5033" y="622"/>
                  <a:pt x="4358" y="622"/>
                </a:cubicBezTo>
                <a:cubicBezTo>
                  <a:pt x="3911" y="622"/>
                  <a:pt x="3491" y="485"/>
                  <a:pt x="3258" y="393"/>
                </a:cubicBezTo>
                <a:cubicBezTo>
                  <a:pt x="3141" y="347"/>
                  <a:pt x="3035" y="276"/>
                  <a:pt x="2946" y="186"/>
                </a:cubicBezTo>
                <a:cubicBezTo>
                  <a:pt x="2946" y="186"/>
                  <a:pt x="2946" y="186"/>
                  <a:pt x="2946" y="186"/>
                </a:cubicBezTo>
                <a:cubicBezTo>
                  <a:pt x="2823" y="249"/>
                  <a:pt x="2823" y="249"/>
                  <a:pt x="2823" y="249"/>
                </a:cubicBezTo>
                <a:cubicBezTo>
                  <a:pt x="2823" y="249"/>
                  <a:pt x="2148" y="622"/>
                  <a:pt x="1535" y="622"/>
                </a:cubicBezTo>
                <a:cubicBezTo>
                  <a:pt x="921" y="622"/>
                  <a:pt x="368" y="311"/>
                  <a:pt x="368" y="311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798"/>
                  <a:pt x="0" y="2798"/>
                  <a:pt x="0" y="2798"/>
                </a:cubicBezTo>
                <a:cubicBezTo>
                  <a:pt x="0" y="5348"/>
                  <a:pt x="2762" y="6467"/>
                  <a:pt x="2885" y="6529"/>
                </a:cubicBezTo>
                <a:lnTo>
                  <a:pt x="2946" y="6560"/>
                </a:lnTo>
                <a:close/>
              </a:path>
            </a:pathLst>
          </a:custGeom>
          <a:solidFill>
            <a:srgbClr val="00BCF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B8A97973-E7D8-424B-9F7C-0D53E758E184}"/>
              </a:ext>
            </a:extLst>
          </p:cNvPr>
          <p:cNvSpPr>
            <a:spLocks noEditPoints="1"/>
          </p:cNvSpPr>
          <p:nvPr/>
        </p:nvSpPr>
        <p:spPr bwMode="auto">
          <a:xfrm>
            <a:off x="3658979" y="2264600"/>
            <a:ext cx="530674" cy="362954"/>
          </a:xfrm>
          <a:custGeom>
            <a:avLst/>
            <a:gdLst>
              <a:gd name="T0" fmla="*/ 6034 w 8045"/>
              <a:gd name="T1" fmla="*/ 1251 h 5504"/>
              <a:gd name="T2" fmla="*/ 4023 w 8045"/>
              <a:gd name="T3" fmla="*/ 0 h 5504"/>
              <a:gd name="T4" fmla="*/ 1760 w 8045"/>
              <a:gd name="T5" fmla="*/ 2001 h 5504"/>
              <a:gd name="T6" fmla="*/ 0 w 8045"/>
              <a:gd name="T7" fmla="*/ 3753 h 5504"/>
              <a:gd name="T8" fmla="*/ 1760 w 8045"/>
              <a:gd name="T9" fmla="*/ 5504 h 5504"/>
              <a:gd name="T10" fmla="*/ 5908 w 8045"/>
              <a:gd name="T11" fmla="*/ 5504 h 5504"/>
              <a:gd name="T12" fmla="*/ 8045 w 8045"/>
              <a:gd name="T13" fmla="*/ 3378 h 5504"/>
              <a:gd name="T14" fmla="*/ 6034 w 8045"/>
              <a:gd name="T15" fmla="*/ 1251 h 5504"/>
              <a:gd name="T16" fmla="*/ 5908 w 8045"/>
              <a:gd name="T17" fmla="*/ 5004 h 5504"/>
              <a:gd name="T18" fmla="*/ 1760 w 8045"/>
              <a:gd name="T19" fmla="*/ 5004 h 5504"/>
              <a:gd name="T20" fmla="*/ 503 w 8045"/>
              <a:gd name="T21" fmla="*/ 3753 h 5504"/>
              <a:gd name="T22" fmla="*/ 1681 w 8045"/>
              <a:gd name="T23" fmla="*/ 2505 h 5504"/>
              <a:gd name="T24" fmla="*/ 2263 w 8045"/>
              <a:gd name="T25" fmla="*/ 2507 h 5504"/>
              <a:gd name="T26" fmla="*/ 2263 w 8045"/>
              <a:gd name="T27" fmla="*/ 2252 h 5504"/>
              <a:gd name="T28" fmla="*/ 4023 w 8045"/>
              <a:gd name="T29" fmla="*/ 500 h 5504"/>
              <a:gd name="T30" fmla="*/ 5657 w 8045"/>
              <a:gd name="T31" fmla="*/ 1626 h 5504"/>
              <a:gd name="T32" fmla="*/ 5720 w 8045"/>
              <a:gd name="T33" fmla="*/ 1751 h 5504"/>
              <a:gd name="T34" fmla="*/ 5908 w 8045"/>
              <a:gd name="T35" fmla="*/ 1751 h 5504"/>
              <a:gd name="T36" fmla="*/ 7543 w 8045"/>
              <a:gd name="T37" fmla="*/ 3378 h 5504"/>
              <a:gd name="T38" fmla="*/ 5908 w 8045"/>
              <a:gd name="T39" fmla="*/ 5004 h 5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8045" h="5504">
                <a:moveTo>
                  <a:pt x="6034" y="1251"/>
                </a:moveTo>
                <a:cubicBezTo>
                  <a:pt x="5657" y="500"/>
                  <a:pt x="4840" y="0"/>
                  <a:pt x="4023" y="0"/>
                </a:cubicBezTo>
                <a:cubicBezTo>
                  <a:pt x="2828" y="0"/>
                  <a:pt x="1886" y="875"/>
                  <a:pt x="1760" y="2001"/>
                </a:cubicBezTo>
                <a:cubicBezTo>
                  <a:pt x="754" y="2001"/>
                  <a:pt x="0" y="2815"/>
                  <a:pt x="0" y="3753"/>
                </a:cubicBezTo>
                <a:cubicBezTo>
                  <a:pt x="0" y="4754"/>
                  <a:pt x="754" y="5504"/>
                  <a:pt x="1760" y="5504"/>
                </a:cubicBezTo>
                <a:cubicBezTo>
                  <a:pt x="1760" y="5504"/>
                  <a:pt x="1760" y="5504"/>
                  <a:pt x="5908" y="5504"/>
                </a:cubicBezTo>
                <a:cubicBezTo>
                  <a:pt x="7040" y="5504"/>
                  <a:pt x="8045" y="4566"/>
                  <a:pt x="8045" y="3378"/>
                </a:cubicBezTo>
                <a:cubicBezTo>
                  <a:pt x="8045" y="2252"/>
                  <a:pt x="7166" y="1376"/>
                  <a:pt x="6034" y="1251"/>
                </a:cubicBezTo>
                <a:close/>
                <a:moveTo>
                  <a:pt x="5908" y="5004"/>
                </a:moveTo>
                <a:cubicBezTo>
                  <a:pt x="5908" y="5004"/>
                  <a:pt x="5908" y="5004"/>
                  <a:pt x="1760" y="5004"/>
                </a:cubicBezTo>
                <a:cubicBezTo>
                  <a:pt x="1069" y="5004"/>
                  <a:pt x="503" y="4441"/>
                  <a:pt x="503" y="3753"/>
                </a:cubicBezTo>
                <a:cubicBezTo>
                  <a:pt x="503" y="3091"/>
                  <a:pt x="1026" y="2545"/>
                  <a:pt x="1681" y="2505"/>
                </a:cubicBezTo>
                <a:cubicBezTo>
                  <a:pt x="1766" y="2492"/>
                  <a:pt x="1948" y="2478"/>
                  <a:pt x="2263" y="2507"/>
                </a:cubicBezTo>
                <a:cubicBezTo>
                  <a:pt x="2263" y="2463"/>
                  <a:pt x="2263" y="2387"/>
                  <a:pt x="2263" y="2252"/>
                </a:cubicBezTo>
                <a:cubicBezTo>
                  <a:pt x="2263" y="1313"/>
                  <a:pt x="3017" y="500"/>
                  <a:pt x="4023" y="500"/>
                </a:cubicBezTo>
                <a:cubicBezTo>
                  <a:pt x="4714" y="500"/>
                  <a:pt x="5343" y="938"/>
                  <a:pt x="5657" y="1626"/>
                </a:cubicBezTo>
                <a:cubicBezTo>
                  <a:pt x="5657" y="1626"/>
                  <a:pt x="5657" y="1626"/>
                  <a:pt x="5720" y="1751"/>
                </a:cubicBezTo>
                <a:cubicBezTo>
                  <a:pt x="5720" y="1751"/>
                  <a:pt x="5720" y="1751"/>
                  <a:pt x="5908" y="1751"/>
                </a:cubicBezTo>
                <a:cubicBezTo>
                  <a:pt x="6788" y="1751"/>
                  <a:pt x="7543" y="2502"/>
                  <a:pt x="7543" y="3378"/>
                </a:cubicBezTo>
                <a:cubicBezTo>
                  <a:pt x="7543" y="4316"/>
                  <a:pt x="6788" y="5004"/>
                  <a:pt x="5908" y="5004"/>
                </a:cubicBezTo>
                <a:close/>
              </a:path>
            </a:pathLst>
          </a:custGeom>
          <a:solidFill>
            <a:srgbClr val="00188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12935B78-20DF-4B9A-BF27-C66CF621C614}"/>
              </a:ext>
            </a:extLst>
          </p:cNvPr>
          <p:cNvSpPr>
            <a:spLocks/>
          </p:cNvSpPr>
          <p:nvPr/>
        </p:nvSpPr>
        <p:spPr bwMode="auto">
          <a:xfrm>
            <a:off x="3658979" y="5606897"/>
            <a:ext cx="478146" cy="493448"/>
          </a:xfrm>
          <a:custGeom>
            <a:avLst/>
            <a:gdLst>
              <a:gd name="T0" fmla="*/ 15258 w 18559"/>
              <a:gd name="T1" fmla="*/ 6281 h 19153"/>
              <a:gd name="T2" fmla="*/ 14451 w 18559"/>
              <a:gd name="T3" fmla="*/ 7115 h 19153"/>
              <a:gd name="T4" fmla="*/ 15991 w 18559"/>
              <a:gd name="T5" fmla="*/ 8933 h 19153"/>
              <a:gd name="T6" fmla="*/ 9903 w 18559"/>
              <a:gd name="T7" fmla="*/ 8933 h 19153"/>
              <a:gd name="T8" fmla="*/ 9903 w 18559"/>
              <a:gd name="T9" fmla="*/ 2649 h 19153"/>
              <a:gd name="T10" fmla="*/ 11662 w 18559"/>
              <a:gd name="T11" fmla="*/ 4314 h 19153"/>
              <a:gd name="T12" fmla="*/ 12545 w 18559"/>
              <a:gd name="T13" fmla="*/ 3405 h 19153"/>
              <a:gd name="T14" fmla="*/ 9242 w 18559"/>
              <a:gd name="T15" fmla="*/ 0 h 19153"/>
              <a:gd name="T16" fmla="*/ 6088 w 18559"/>
              <a:gd name="T17" fmla="*/ 3405 h 19153"/>
              <a:gd name="T18" fmla="*/ 6968 w 18559"/>
              <a:gd name="T19" fmla="*/ 4314 h 19153"/>
              <a:gd name="T20" fmla="*/ 8509 w 18559"/>
              <a:gd name="T21" fmla="*/ 2649 h 19153"/>
              <a:gd name="T22" fmla="*/ 8509 w 18559"/>
              <a:gd name="T23" fmla="*/ 8933 h 19153"/>
              <a:gd name="T24" fmla="*/ 2639 w 18559"/>
              <a:gd name="T25" fmla="*/ 8933 h 19153"/>
              <a:gd name="T26" fmla="*/ 4180 w 18559"/>
              <a:gd name="T27" fmla="*/ 7115 h 19153"/>
              <a:gd name="T28" fmla="*/ 3300 w 18559"/>
              <a:gd name="T29" fmla="*/ 6281 h 19153"/>
              <a:gd name="T30" fmla="*/ 0 w 18559"/>
              <a:gd name="T31" fmla="*/ 9690 h 19153"/>
              <a:gd name="T32" fmla="*/ 3300 w 18559"/>
              <a:gd name="T33" fmla="*/ 12869 h 19153"/>
              <a:gd name="T34" fmla="*/ 4180 w 18559"/>
              <a:gd name="T35" fmla="*/ 11960 h 19153"/>
              <a:gd name="T36" fmla="*/ 2639 w 18559"/>
              <a:gd name="T37" fmla="*/ 10369 h 19153"/>
              <a:gd name="T38" fmla="*/ 8509 w 18559"/>
              <a:gd name="T39" fmla="*/ 10369 h 19153"/>
              <a:gd name="T40" fmla="*/ 8509 w 18559"/>
              <a:gd name="T41" fmla="*/ 16427 h 19153"/>
              <a:gd name="T42" fmla="*/ 6968 w 18559"/>
              <a:gd name="T43" fmla="*/ 14836 h 19153"/>
              <a:gd name="T44" fmla="*/ 6088 w 18559"/>
              <a:gd name="T45" fmla="*/ 15744 h 19153"/>
              <a:gd name="T46" fmla="*/ 9242 w 18559"/>
              <a:gd name="T47" fmla="*/ 19153 h 19153"/>
              <a:gd name="T48" fmla="*/ 12545 w 18559"/>
              <a:gd name="T49" fmla="*/ 15744 h 19153"/>
              <a:gd name="T50" fmla="*/ 11662 w 18559"/>
              <a:gd name="T51" fmla="*/ 14836 h 19153"/>
              <a:gd name="T52" fmla="*/ 9903 w 18559"/>
              <a:gd name="T53" fmla="*/ 16427 h 19153"/>
              <a:gd name="T54" fmla="*/ 9903 w 18559"/>
              <a:gd name="T55" fmla="*/ 10369 h 19153"/>
              <a:gd name="T56" fmla="*/ 15991 w 18559"/>
              <a:gd name="T57" fmla="*/ 10369 h 19153"/>
              <a:gd name="T58" fmla="*/ 14451 w 18559"/>
              <a:gd name="T59" fmla="*/ 11960 h 19153"/>
              <a:gd name="T60" fmla="*/ 15258 w 18559"/>
              <a:gd name="T61" fmla="*/ 12869 h 19153"/>
              <a:gd name="T62" fmla="*/ 18559 w 18559"/>
              <a:gd name="T63" fmla="*/ 9690 h 19153"/>
              <a:gd name="T64" fmla="*/ 15258 w 18559"/>
              <a:gd name="T65" fmla="*/ 6281 h 19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8559" h="19153">
                <a:moveTo>
                  <a:pt x="15258" y="6281"/>
                </a:moveTo>
                <a:lnTo>
                  <a:pt x="14451" y="7115"/>
                </a:lnTo>
                <a:lnTo>
                  <a:pt x="15991" y="8933"/>
                </a:lnTo>
                <a:lnTo>
                  <a:pt x="9903" y="8933"/>
                </a:lnTo>
                <a:lnTo>
                  <a:pt x="9903" y="2649"/>
                </a:lnTo>
                <a:lnTo>
                  <a:pt x="11662" y="4314"/>
                </a:lnTo>
                <a:lnTo>
                  <a:pt x="12545" y="3405"/>
                </a:lnTo>
                <a:lnTo>
                  <a:pt x="9242" y="0"/>
                </a:lnTo>
                <a:lnTo>
                  <a:pt x="6088" y="3405"/>
                </a:lnTo>
                <a:lnTo>
                  <a:pt x="6968" y="4314"/>
                </a:lnTo>
                <a:lnTo>
                  <a:pt x="8509" y="2649"/>
                </a:lnTo>
                <a:lnTo>
                  <a:pt x="8509" y="8933"/>
                </a:lnTo>
                <a:lnTo>
                  <a:pt x="2639" y="8933"/>
                </a:lnTo>
                <a:lnTo>
                  <a:pt x="4180" y="7115"/>
                </a:lnTo>
                <a:lnTo>
                  <a:pt x="3300" y="6281"/>
                </a:lnTo>
                <a:lnTo>
                  <a:pt x="0" y="9690"/>
                </a:lnTo>
                <a:lnTo>
                  <a:pt x="3300" y="12869"/>
                </a:lnTo>
                <a:lnTo>
                  <a:pt x="4180" y="11960"/>
                </a:lnTo>
                <a:lnTo>
                  <a:pt x="2639" y="10369"/>
                </a:lnTo>
                <a:lnTo>
                  <a:pt x="8509" y="10369"/>
                </a:lnTo>
                <a:lnTo>
                  <a:pt x="8509" y="16427"/>
                </a:lnTo>
                <a:lnTo>
                  <a:pt x="6968" y="14836"/>
                </a:lnTo>
                <a:lnTo>
                  <a:pt x="6088" y="15744"/>
                </a:lnTo>
                <a:lnTo>
                  <a:pt x="9242" y="19153"/>
                </a:lnTo>
                <a:lnTo>
                  <a:pt x="12545" y="15744"/>
                </a:lnTo>
                <a:lnTo>
                  <a:pt x="11662" y="14836"/>
                </a:lnTo>
                <a:lnTo>
                  <a:pt x="9903" y="16427"/>
                </a:lnTo>
                <a:lnTo>
                  <a:pt x="9903" y="10369"/>
                </a:lnTo>
                <a:lnTo>
                  <a:pt x="15991" y="10369"/>
                </a:lnTo>
                <a:lnTo>
                  <a:pt x="14451" y="11960"/>
                </a:lnTo>
                <a:lnTo>
                  <a:pt x="15258" y="12869"/>
                </a:lnTo>
                <a:lnTo>
                  <a:pt x="18559" y="9690"/>
                </a:lnTo>
                <a:lnTo>
                  <a:pt x="15258" y="6281"/>
                </a:lnTo>
                <a:close/>
              </a:path>
            </a:pathLst>
          </a:custGeom>
          <a:solidFill>
            <a:srgbClr val="001F5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D3A0BB-834F-43CF-98ED-C5B59A5F2199}"/>
              </a:ext>
            </a:extLst>
          </p:cNvPr>
          <p:cNvSpPr txBox="1"/>
          <p:nvPr/>
        </p:nvSpPr>
        <p:spPr>
          <a:xfrm>
            <a:off x="3277100" y="192323"/>
            <a:ext cx="5695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DO" sz="2800" b="1" dirty="0">
                <a:solidFill>
                  <a:schemeClr val="bg1"/>
                </a:solidFill>
                <a:latin typeface="Trebuchet MS" panose="020B0603020202020204" pitchFamily="34" charset="0"/>
              </a:rPr>
              <a:t>Microsoft Azure </a:t>
            </a:r>
            <a:r>
              <a:rPr lang="es-DO" sz="2800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Offers</a:t>
            </a:r>
            <a:endParaRPr lang="es-DO" sz="28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36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59"/>
          <a:stretch/>
        </p:blipFill>
        <p:spPr>
          <a:xfrm>
            <a:off x="0" y="0"/>
            <a:ext cx="12192000" cy="1584101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27"/>
          <a:stretch/>
        </p:blipFill>
        <p:spPr>
          <a:xfrm>
            <a:off x="-148932" y="6525590"/>
            <a:ext cx="12563427" cy="66481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AE872C6-4578-43AE-B5B8-667F379AEB32}"/>
              </a:ext>
            </a:extLst>
          </p:cNvPr>
          <p:cNvSpPr txBox="1">
            <a:spLocks/>
          </p:cNvSpPr>
          <p:nvPr/>
        </p:nvSpPr>
        <p:spPr>
          <a:xfrm>
            <a:off x="269240" y="289958"/>
            <a:ext cx="11655840" cy="899537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07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rebuchet MS" panose="020B0603020202020204" pitchFamily="34" charset="0"/>
              </a:rPr>
              <a:t>Build freely, deploy anywhere</a:t>
            </a:r>
            <a:endParaRPr kumimoji="0" lang="en-US" sz="4400" b="0" i="0" u="none" strike="noStrike" kern="1200" cap="none" spc="-29" normalizeH="0" baseline="0" noProof="0" dirty="0">
              <a:ln w="3175"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rebuchet MS" panose="020B0603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38BF0A-3B0C-48BA-A0B4-C2C2EF99F5FE}"/>
              </a:ext>
            </a:extLst>
          </p:cNvPr>
          <p:cNvSpPr/>
          <p:nvPr/>
        </p:nvSpPr>
        <p:spPr>
          <a:xfrm>
            <a:off x="9288607" y="940490"/>
            <a:ext cx="3068494" cy="497407"/>
          </a:xfrm>
          <a:prstGeom prst="rect">
            <a:avLst/>
          </a:prstGeom>
        </p:spPr>
        <p:txBody>
          <a:bodyPr wrap="square" lIns="179285" tIns="143428" rIns="179285" bIns="143428">
            <a:spAutoFit/>
          </a:bodyPr>
          <a:lstStyle/>
          <a:p>
            <a:pPr marL="0" marR="0" lvl="0" indent="0" algn="ctr" defTabSz="91413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cs typeface="Segoe UI" pitchFamily="34" charset="0"/>
              </a:rPr>
              <a:t>Openness and flexibility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CDFF49C-0D8E-46F1-BB2C-DEC0A2B53F55}"/>
              </a:ext>
            </a:extLst>
          </p:cNvPr>
          <p:cNvSpPr txBox="1">
            <a:spLocks/>
          </p:cNvSpPr>
          <p:nvPr/>
        </p:nvSpPr>
        <p:spPr>
          <a:xfrm>
            <a:off x="732033" y="4373542"/>
            <a:ext cx="2871136" cy="1510630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1F50"/>
                </a:solidFill>
                <a:effectLst/>
                <a:uLnTx/>
                <a:uFillTx/>
                <a:latin typeface="Trebuchet MS" panose="020B0603020202020204" pitchFamily="34" charset="0"/>
              </a:rPr>
              <a:t>Build and run open source solutions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68C7019-BA26-4227-9802-6E159C2BAD44}"/>
              </a:ext>
            </a:extLst>
          </p:cNvPr>
          <p:cNvSpPr txBox="1">
            <a:spLocks/>
          </p:cNvSpPr>
          <p:nvPr/>
        </p:nvSpPr>
        <p:spPr>
          <a:xfrm>
            <a:off x="8182653" y="4373541"/>
            <a:ext cx="3440778" cy="1067431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 w="3175">
                  <a:noFill/>
                </a:ln>
                <a:solidFill>
                  <a:srgbClr val="001F50"/>
                </a:solidFill>
                <a:effectLst/>
                <a:uLnTx/>
                <a:uFillTx/>
                <a:latin typeface="Trebuchet MS" panose="020B0603020202020204" pitchFamily="34" charset="0"/>
                <a:cs typeface="Segoe UI" pitchFamily="34" charset="0"/>
              </a:rPr>
              <a:t>Manage Your Identity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8E82C49-0B87-4457-A815-94C5D9FE0800}"/>
              </a:ext>
            </a:extLst>
          </p:cNvPr>
          <p:cNvSpPr txBox="1">
            <a:spLocks/>
          </p:cNvSpPr>
          <p:nvPr/>
        </p:nvSpPr>
        <p:spPr>
          <a:xfrm>
            <a:off x="4600584" y="4373542"/>
            <a:ext cx="2999048" cy="1953828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 w="3175">
                  <a:noFill/>
                </a:ln>
                <a:solidFill>
                  <a:srgbClr val="001F50"/>
                </a:solidFill>
                <a:effectLst/>
                <a:uLnTx/>
                <a:uFillTx/>
                <a:latin typeface="Trebuchet MS" panose="020B0603020202020204" pitchFamily="34" charset="0"/>
                <a:cs typeface="Segoe UI" pitchFamily="34" charset="0"/>
              </a:rPr>
              <a:t>Extend </a:t>
            </a:r>
            <a:br>
              <a:rPr kumimoji="0" lang="en-US" sz="3200" b="0" i="0" u="none" strike="noStrike" kern="1200" cap="none" spc="0" normalizeH="0" baseline="0" noProof="0" dirty="0">
                <a:ln w="3175">
                  <a:noFill/>
                </a:ln>
                <a:solidFill>
                  <a:srgbClr val="001F50"/>
                </a:solidFill>
                <a:effectLst/>
                <a:uLnTx/>
                <a:uFillTx/>
                <a:latin typeface="Trebuchet MS" panose="020B0603020202020204" pitchFamily="34" charset="0"/>
                <a:cs typeface="Segoe UI" pitchFamily="34" charset="0"/>
              </a:rPr>
            </a:br>
            <a:r>
              <a:rPr kumimoji="0" lang="en-US" sz="3200" b="0" i="0" u="none" strike="noStrike" kern="1200" cap="none" spc="0" normalizeH="0" baseline="0" noProof="0" dirty="0">
                <a:ln w="3175">
                  <a:noFill/>
                </a:ln>
                <a:solidFill>
                  <a:srgbClr val="001F50"/>
                </a:solidFill>
                <a:effectLst/>
                <a:uLnTx/>
                <a:uFillTx/>
                <a:latin typeface="Trebuchet MS" panose="020B0603020202020204" pitchFamily="34" charset="0"/>
                <a:cs typeface="Segoe UI" pitchFamily="34" charset="0"/>
              </a:rPr>
              <a:t>on-premises with True Hybrid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62E845-D29D-4BFA-9724-936D7E3C60AF}"/>
              </a:ext>
            </a:extLst>
          </p:cNvPr>
          <p:cNvCxnSpPr/>
          <p:nvPr/>
        </p:nvCxnSpPr>
        <p:spPr>
          <a:xfrm>
            <a:off x="967154" y="4132385"/>
            <a:ext cx="10246946" cy="0"/>
          </a:xfrm>
          <a:prstGeom prst="line">
            <a:avLst/>
          </a:prstGeom>
          <a:ln w="31750">
            <a:solidFill>
              <a:srgbClr val="00284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DDDA79E-7674-40BE-AEDE-E2C5D6516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3101" y="2669092"/>
            <a:ext cx="889000" cy="901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C62349-01BB-4B7D-B7E4-A9D26F8A4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160" y="2738942"/>
            <a:ext cx="762000" cy="762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F92F7B-BD86-4818-BAA6-5EC81A6D04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3141" y="2738942"/>
            <a:ext cx="939800" cy="901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4C2AC6-46E8-463A-AB9C-782226A6EB3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9420" t="-9952" r="47229" b="-7173"/>
          <a:stretch/>
        </p:blipFill>
        <p:spPr>
          <a:xfrm>
            <a:off x="10378094" y="149299"/>
            <a:ext cx="929986" cy="83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1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7.40741E-7 L -4.375E-6 0.0912 " pathEditMode="relative" rAng="0" ptsTypes="AA">
                                      <p:cBhvr>
                                        <p:cTn id="13" dur="6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6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16667E-7 3.33333E-6 L -4.16667E-7 0.0912 " pathEditMode="relative" rAng="0" ptsTypes="AA">
                                      <p:cBhvr>
                                        <p:cTn id="18" dur="6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6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16667E-7 3.33333E-6 L 4.16667E-7 0.0912 " pathEditMode="relative" rAng="0" ptsTypes="AA">
                                      <p:cBhvr>
                                        <p:cTn id="23" dur="6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6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3" presetClass="entr" presetSubtype="27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27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27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6" presetClass="entr" presetSubtype="37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7" grpId="1"/>
      <p:bldP spid="8" grpId="0"/>
      <p:bldP spid="8" grpId="1"/>
      <p:bldP spid="9" grpId="0"/>
      <p:bldP spid="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59"/>
          <a:stretch/>
        </p:blipFill>
        <p:spPr>
          <a:xfrm>
            <a:off x="0" y="0"/>
            <a:ext cx="12192000" cy="1584101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27"/>
          <a:stretch/>
        </p:blipFill>
        <p:spPr>
          <a:xfrm>
            <a:off x="-148932" y="6525590"/>
            <a:ext cx="12563427" cy="66481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CC20F8-995D-4910-96A8-CBAFE6DB0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2"/>
            <a:ext cx="8346608" cy="899665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en-US" sz="44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Trebuchet MS" panose="020B0603020202020204" pitchFamily="34" charset="0"/>
              </a:rPr>
              <a:t>Build and run open source solutions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8F3AB7-87F6-46CA-9C6E-17F88EE08FF2}"/>
              </a:ext>
            </a:extLst>
          </p:cNvPr>
          <p:cNvSpPr/>
          <p:nvPr/>
        </p:nvSpPr>
        <p:spPr>
          <a:xfrm>
            <a:off x="9288607" y="940490"/>
            <a:ext cx="3068494" cy="497407"/>
          </a:xfrm>
          <a:prstGeom prst="rect">
            <a:avLst/>
          </a:prstGeom>
        </p:spPr>
        <p:txBody>
          <a:bodyPr wrap="square" lIns="179285" tIns="143428" rIns="179285" bIns="143428">
            <a:spAutoFit/>
          </a:bodyPr>
          <a:lstStyle/>
          <a:p>
            <a:pPr marL="0" marR="0" lvl="0" indent="0" algn="ctr" defTabSz="91413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cs typeface="Segoe UI" pitchFamily="34" charset="0"/>
              </a:rPr>
              <a:t>Openness and flexibility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4CB862-F680-4693-8270-7F81CE3084B6}"/>
              </a:ext>
            </a:extLst>
          </p:cNvPr>
          <p:cNvCxnSpPr/>
          <p:nvPr/>
        </p:nvCxnSpPr>
        <p:spPr>
          <a:xfrm>
            <a:off x="509954" y="3235569"/>
            <a:ext cx="11148646" cy="0"/>
          </a:xfrm>
          <a:prstGeom prst="line">
            <a:avLst/>
          </a:prstGeom>
          <a:ln w="3175">
            <a:solidFill>
              <a:srgbClr val="001F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8FB656-AFEB-4E39-8C53-F3538CFBEAC1}"/>
              </a:ext>
            </a:extLst>
          </p:cNvPr>
          <p:cNvCxnSpPr/>
          <p:nvPr/>
        </p:nvCxnSpPr>
        <p:spPr>
          <a:xfrm>
            <a:off x="509954" y="3908181"/>
            <a:ext cx="11148646" cy="0"/>
          </a:xfrm>
          <a:prstGeom prst="line">
            <a:avLst/>
          </a:prstGeom>
          <a:ln w="3175">
            <a:solidFill>
              <a:srgbClr val="001F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AFDB41-1726-4D3A-86F3-51B7C8C918B3}"/>
              </a:ext>
            </a:extLst>
          </p:cNvPr>
          <p:cNvCxnSpPr/>
          <p:nvPr/>
        </p:nvCxnSpPr>
        <p:spPr>
          <a:xfrm>
            <a:off x="509954" y="4580792"/>
            <a:ext cx="11148646" cy="0"/>
          </a:xfrm>
          <a:prstGeom prst="line">
            <a:avLst/>
          </a:prstGeom>
          <a:ln w="3175">
            <a:solidFill>
              <a:srgbClr val="001F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C0AF4E9-F2CF-46CB-9633-9F417A69B3A9}"/>
              </a:ext>
            </a:extLst>
          </p:cNvPr>
          <p:cNvCxnSpPr/>
          <p:nvPr/>
        </p:nvCxnSpPr>
        <p:spPr>
          <a:xfrm>
            <a:off x="509954" y="5253403"/>
            <a:ext cx="11148646" cy="0"/>
          </a:xfrm>
          <a:prstGeom prst="line">
            <a:avLst/>
          </a:prstGeom>
          <a:ln w="3175">
            <a:solidFill>
              <a:srgbClr val="001F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80E1B2-166B-43FA-9D5B-626786ED8CA4}"/>
              </a:ext>
            </a:extLst>
          </p:cNvPr>
          <p:cNvCxnSpPr/>
          <p:nvPr/>
        </p:nvCxnSpPr>
        <p:spPr>
          <a:xfrm>
            <a:off x="509954" y="5926015"/>
            <a:ext cx="11148646" cy="0"/>
          </a:xfrm>
          <a:prstGeom prst="line">
            <a:avLst/>
          </a:prstGeom>
          <a:ln w="3175">
            <a:solidFill>
              <a:srgbClr val="001F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54B87FD-1C50-4975-92FF-C2CA4C67CD5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9420" t="-9952" r="47229" b="-7173"/>
          <a:stretch/>
        </p:blipFill>
        <p:spPr>
          <a:xfrm>
            <a:off x="10378094" y="149299"/>
            <a:ext cx="929986" cy="83193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6707F3B-3D51-408B-8831-92AE2D8632C7}"/>
              </a:ext>
            </a:extLst>
          </p:cNvPr>
          <p:cNvGrpSpPr/>
          <p:nvPr/>
        </p:nvGrpSpPr>
        <p:grpSpPr>
          <a:xfrm>
            <a:off x="269240" y="1189177"/>
            <a:ext cx="11741447" cy="4930336"/>
            <a:chOff x="269238" y="1847131"/>
            <a:chExt cx="11741447" cy="493033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41FD512-8743-4B78-A7FC-40BEA62DD9CB}"/>
                </a:ext>
              </a:extLst>
            </p:cNvPr>
            <p:cNvGrpSpPr/>
            <p:nvPr/>
          </p:nvGrpSpPr>
          <p:grpSpPr>
            <a:xfrm>
              <a:off x="269238" y="1847131"/>
              <a:ext cx="11741447" cy="4930336"/>
              <a:chOff x="274636" y="1776051"/>
              <a:chExt cx="11976887" cy="50292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58637C2-5489-4709-B3B9-0807930A3E58}"/>
                  </a:ext>
                </a:extLst>
              </p:cNvPr>
              <p:cNvSpPr/>
              <p:nvPr/>
            </p:nvSpPr>
            <p:spPr bwMode="auto">
              <a:xfrm>
                <a:off x="364323" y="1776051"/>
                <a:ext cx="11887200" cy="5029200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Trebuchet MS" panose="020B0603020202020204" pitchFamily="34" charset="0"/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0529AF6-B911-40F3-ABB3-7954B9A6EB3B}"/>
                  </a:ext>
                </a:extLst>
              </p:cNvPr>
              <p:cNvCxnSpPr/>
              <p:nvPr/>
            </p:nvCxnSpPr>
            <p:spPr>
              <a:xfrm>
                <a:off x="274636" y="3192465"/>
                <a:ext cx="11887200" cy="0"/>
              </a:xfrm>
              <a:prstGeom prst="line">
                <a:avLst/>
              </a:prstGeom>
              <a:ln w="19050">
                <a:solidFill>
                  <a:schemeClr val="bg1">
                    <a:alpha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BA98587-2993-45E5-B829-9BFDFEFE8A4C}"/>
                  </a:ext>
                </a:extLst>
              </p:cNvPr>
              <p:cNvCxnSpPr/>
              <p:nvPr/>
            </p:nvCxnSpPr>
            <p:spPr>
              <a:xfrm>
                <a:off x="274636" y="3893497"/>
                <a:ext cx="11887200" cy="0"/>
              </a:xfrm>
              <a:prstGeom prst="line">
                <a:avLst/>
              </a:prstGeom>
              <a:ln w="19050">
                <a:solidFill>
                  <a:schemeClr val="bg1">
                    <a:alpha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9D4E132-33E1-4DEE-A5E2-A718EF2C7D60}"/>
                  </a:ext>
                </a:extLst>
              </p:cNvPr>
              <p:cNvCxnSpPr/>
              <p:nvPr/>
            </p:nvCxnSpPr>
            <p:spPr>
              <a:xfrm>
                <a:off x="274636" y="4594529"/>
                <a:ext cx="11887200" cy="0"/>
              </a:xfrm>
              <a:prstGeom prst="line">
                <a:avLst/>
              </a:prstGeom>
              <a:ln w="19050">
                <a:solidFill>
                  <a:schemeClr val="bg1">
                    <a:alpha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E0225D1-DF49-4DAF-A451-6EFCB9DDD2F1}"/>
                  </a:ext>
                </a:extLst>
              </p:cNvPr>
              <p:cNvCxnSpPr/>
              <p:nvPr/>
            </p:nvCxnSpPr>
            <p:spPr>
              <a:xfrm>
                <a:off x="274636" y="5295561"/>
                <a:ext cx="11887200" cy="0"/>
              </a:xfrm>
              <a:prstGeom prst="line">
                <a:avLst/>
              </a:prstGeom>
              <a:ln w="19050">
                <a:solidFill>
                  <a:schemeClr val="bg1">
                    <a:alpha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3E87DFB-FAE1-4B36-B5A4-8932AB577CD5}"/>
                  </a:ext>
                </a:extLst>
              </p:cNvPr>
              <p:cNvCxnSpPr/>
              <p:nvPr/>
            </p:nvCxnSpPr>
            <p:spPr>
              <a:xfrm>
                <a:off x="274636" y="5996593"/>
                <a:ext cx="11887200" cy="0"/>
              </a:xfrm>
              <a:prstGeom prst="line">
                <a:avLst/>
              </a:prstGeom>
              <a:ln w="19050">
                <a:solidFill>
                  <a:schemeClr val="bg1">
                    <a:alpha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A36EF2C-2620-48AE-ABD7-4FEE9CAEA277}"/>
                  </a:ext>
                </a:extLst>
              </p:cNvPr>
              <p:cNvCxnSpPr/>
              <p:nvPr/>
            </p:nvCxnSpPr>
            <p:spPr>
              <a:xfrm>
                <a:off x="274636" y="2491433"/>
                <a:ext cx="11887200" cy="0"/>
              </a:xfrm>
              <a:prstGeom prst="line">
                <a:avLst/>
              </a:prstGeom>
              <a:ln w="19050">
                <a:solidFill>
                  <a:schemeClr val="bg1">
                    <a:alpha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822DB58F-D69E-4B2D-B539-1CDAA860D0F6}"/>
                  </a:ext>
                </a:extLst>
              </p:cNvPr>
              <p:cNvGrpSpPr/>
              <p:nvPr/>
            </p:nvGrpSpPr>
            <p:grpSpPr>
              <a:xfrm>
                <a:off x="274637" y="6034763"/>
                <a:ext cx="11521379" cy="624694"/>
                <a:chOff x="274637" y="6034763"/>
                <a:chExt cx="11521379" cy="624694"/>
              </a:xfrm>
            </p:grpSpPr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604B36C0-1B8D-4AAA-90E0-91DFDB8BCE9A}"/>
                    </a:ext>
                  </a:extLst>
                </p:cNvPr>
                <p:cNvSpPr/>
                <p:nvPr/>
              </p:nvSpPr>
              <p:spPr bwMode="auto">
                <a:xfrm>
                  <a:off x="274637" y="6034763"/>
                  <a:ext cx="3017552" cy="624694"/>
                </a:xfrm>
                <a:prstGeom prst="rect">
                  <a:avLst/>
                </a:prstGeom>
                <a:no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274281" tIns="91427" rIns="0" bIns="9142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293" rtl="0" eaLnBrk="1" fontAlgn="base" latinLnBrk="0" hangingPunct="1">
                    <a:lnSpc>
                      <a:spcPct val="8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765" b="1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40179">
                            <a:srgbClr val="505050"/>
                          </a:gs>
                          <a:gs pos="88000">
                            <a:srgbClr val="50505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Trebuchet MS" panose="020B0603020202020204" pitchFamily="34" charset="0"/>
                      <a:ea typeface="Segoe UI" pitchFamily="34" charset="0"/>
                      <a:cs typeface="Segoe UI Semilight" panose="020B0402040204020203" pitchFamily="34" charset="0"/>
                    </a:rPr>
                    <a:t>Infrastructure</a:t>
                  </a:r>
                </a:p>
              </p:txBody>
            </p:sp>
            <p:sp>
              <p:nvSpPr>
                <p:cNvPr id="64" name="Freeform 16">
                  <a:extLst>
                    <a:ext uri="{FF2B5EF4-FFF2-40B4-BE49-F238E27FC236}">
                      <a16:creationId xmlns:a16="http://schemas.microsoft.com/office/drawing/2014/main" id="{F3471AB3-C4BF-4DB7-A421-8A9E5325EE36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3441888" y="6187635"/>
                  <a:ext cx="729935" cy="296769"/>
                </a:xfrm>
                <a:custGeom>
                  <a:avLst/>
                  <a:gdLst>
                    <a:gd name="T0" fmla="*/ 2455 w 2465"/>
                    <a:gd name="T1" fmla="*/ 416 h 1000"/>
                    <a:gd name="T2" fmla="*/ 2342 w 2465"/>
                    <a:gd name="T3" fmla="*/ 295 h 1000"/>
                    <a:gd name="T4" fmla="*/ 2273 w 2465"/>
                    <a:gd name="T5" fmla="*/ 483 h 1000"/>
                    <a:gd name="T6" fmla="*/ 2434 w 2465"/>
                    <a:gd name="T7" fmla="*/ 624 h 1000"/>
                    <a:gd name="T8" fmla="*/ 2248 w 2465"/>
                    <a:gd name="T9" fmla="*/ 597 h 1000"/>
                    <a:gd name="T10" fmla="*/ 2216 w 2465"/>
                    <a:gd name="T11" fmla="*/ 597 h 1000"/>
                    <a:gd name="T12" fmla="*/ 2465 w 2465"/>
                    <a:gd name="T13" fmla="*/ 628 h 1000"/>
                    <a:gd name="T14" fmla="*/ 2290 w 2465"/>
                    <a:gd name="T15" fmla="*/ 456 h 1000"/>
                    <a:gd name="T16" fmla="*/ 2342 w 2465"/>
                    <a:gd name="T17" fmla="*/ 322 h 1000"/>
                    <a:gd name="T18" fmla="*/ 1869 w 2465"/>
                    <a:gd name="T19" fmla="*/ 253 h 1000"/>
                    <a:gd name="T20" fmla="*/ 1734 w 2465"/>
                    <a:gd name="T21" fmla="*/ 753 h 1000"/>
                    <a:gd name="T22" fmla="*/ 1841 w 2465"/>
                    <a:gd name="T23" fmla="*/ 257 h 1000"/>
                    <a:gd name="T24" fmla="*/ 1913 w 2465"/>
                    <a:gd name="T25" fmla="*/ 629 h 1000"/>
                    <a:gd name="T26" fmla="*/ 2164 w 2465"/>
                    <a:gd name="T27" fmla="*/ 381 h 1000"/>
                    <a:gd name="T28" fmla="*/ 1913 w 2465"/>
                    <a:gd name="T29" fmla="*/ 629 h 1000"/>
                    <a:gd name="T30" fmla="*/ 1945 w 2465"/>
                    <a:gd name="T31" fmla="*/ 624 h 1000"/>
                    <a:gd name="T32" fmla="*/ 2131 w 2465"/>
                    <a:gd name="T33" fmla="*/ 386 h 1000"/>
                    <a:gd name="T34" fmla="*/ 1653 w 2465"/>
                    <a:gd name="T35" fmla="*/ 564 h 1000"/>
                    <a:gd name="T36" fmla="*/ 1588 w 2465"/>
                    <a:gd name="T37" fmla="*/ 601 h 1000"/>
                    <a:gd name="T38" fmla="*/ 1466 w 2465"/>
                    <a:gd name="T39" fmla="*/ 408 h 1000"/>
                    <a:gd name="T40" fmla="*/ 1588 w 2465"/>
                    <a:gd name="T41" fmla="*/ 423 h 1000"/>
                    <a:gd name="T42" fmla="*/ 1666 w 2465"/>
                    <a:gd name="T43" fmla="*/ 423 h 1000"/>
                    <a:gd name="T44" fmla="*/ 1385 w 2465"/>
                    <a:gd name="T45" fmla="*/ 394 h 1000"/>
                    <a:gd name="T46" fmla="*/ 1666 w 2465"/>
                    <a:gd name="T47" fmla="*/ 616 h 1000"/>
                    <a:gd name="T48" fmla="*/ 1328 w 2465"/>
                    <a:gd name="T49" fmla="*/ 609 h 1000"/>
                    <a:gd name="T50" fmla="*/ 1051 w 2465"/>
                    <a:gd name="T51" fmla="*/ 299 h 1000"/>
                    <a:gd name="T52" fmla="*/ 1049 w 2465"/>
                    <a:gd name="T53" fmla="*/ 707 h 1000"/>
                    <a:gd name="T54" fmla="*/ 1247 w 2465"/>
                    <a:gd name="T55" fmla="*/ 411 h 1000"/>
                    <a:gd name="T56" fmla="*/ 1118 w 2465"/>
                    <a:gd name="T57" fmla="*/ 640 h 1000"/>
                    <a:gd name="T58" fmla="*/ 59 w 2465"/>
                    <a:gd name="T59" fmla="*/ 538 h 1000"/>
                    <a:gd name="T60" fmla="*/ 395 w 2465"/>
                    <a:gd name="T61" fmla="*/ 997 h 1000"/>
                    <a:gd name="T62" fmla="*/ 799 w 2465"/>
                    <a:gd name="T63" fmla="*/ 593 h 1000"/>
                    <a:gd name="T64" fmla="*/ 378 w 2465"/>
                    <a:gd name="T65" fmla="*/ 858 h 1000"/>
                    <a:gd name="T66" fmla="*/ 395 w 2465"/>
                    <a:gd name="T67" fmla="*/ 604 h 1000"/>
                    <a:gd name="T68" fmla="*/ 395 w 2465"/>
                    <a:gd name="T69" fmla="*/ 835 h 1000"/>
                    <a:gd name="T70" fmla="*/ 516 w 2465"/>
                    <a:gd name="T71" fmla="*/ 714 h 1000"/>
                    <a:gd name="T72" fmla="*/ 536 w 2465"/>
                    <a:gd name="T73" fmla="*/ 463 h 1000"/>
                    <a:gd name="T74" fmla="*/ 536 w 2465"/>
                    <a:gd name="T75" fmla="*/ 694 h 1000"/>
                    <a:gd name="T76" fmla="*/ 657 w 2465"/>
                    <a:gd name="T77" fmla="*/ 573 h 1000"/>
                    <a:gd name="T78" fmla="*/ 266 w 2465"/>
                    <a:gd name="T79" fmla="*/ 463 h 1000"/>
                    <a:gd name="T80" fmla="*/ 145 w 2465"/>
                    <a:gd name="T81" fmla="*/ 584 h 1000"/>
                    <a:gd name="T82" fmla="*/ 375 w 2465"/>
                    <a:gd name="T83" fmla="*/ 584 h 1000"/>
                    <a:gd name="T84" fmla="*/ 407 w 2465"/>
                    <a:gd name="T85" fmla="*/ 234 h 1000"/>
                    <a:gd name="T86" fmla="*/ 407 w 2465"/>
                    <a:gd name="T87" fmla="*/ 3 h 1000"/>
                    <a:gd name="T88" fmla="*/ 286 w 2465"/>
                    <a:gd name="T89" fmla="*/ 124 h 1000"/>
                    <a:gd name="T90" fmla="*/ 536 w 2465"/>
                    <a:gd name="T91" fmla="*/ 395 h 1000"/>
                    <a:gd name="T92" fmla="*/ 657 w 2465"/>
                    <a:gd name="T93" fmla="*/ 274 h 1000"/>
                    <a:gd name="T94" fmla="*/ 427 w 2465"/>
                    <a:gd name="T95" fmla="*/ 274 h 1000"/>
                    <a:gd name="T96" fmla="*/ 266 w 2465"/>
                    <a:gd name="T97" fmla="*/ 395 h 1000"/>
                    <a:gd name="T98" fmla="*/ 266 w 2465"/>
                    <a:gd name="T99" fmla="*/ 165 h 1000"/>
                    <a:gd name="T100" fmla="*/ 145 w 2465"/>
                    <a:gd name="T101" fmla="*/ 286 h 1000"/>
                    <a:gd name="T102" fmla="*/ 689 w 2465"/>
                    <a:gd name="T103" fmla="*/ 322 h 1000"/>
                    <a:gd name="T104" fmla="*/ 568 w 2465"/>
                    <a:gd name="T105" fmla="*/ 443 h 1000"/>
                    <a:gd name="T106" fmla="*/ 799 w 2465"/>
                    <a:gd name="T107" fmla="*/ 443 h 1000"/>
                    <a:gd name="T108" fmla="*/ 286 w 2465"/>
                    <a:gd name="T109" fmla="*/ 432 h 1000"/>
                    <a:gd name="T110" fmla="*/ 407 w 2465"/>
                    <a:gd name="T111" fmla="*/ 553 h 1000"/>
                    <a:gd name="T112" fmla="*/ 407 w 2465"/>
                    <a:gd name="T113" fmla="*/ 322 h 1000"/>
                    <a:gd name="T114" fmla="*/ 124 w 2465"/>
                    <a:gd name="T115" fmla="*/ 553 h 1000"/>
                    <a:gd name="T116" fmla="*/ 3 w 2465"/>
                    <a:gd name="T117" fmla="*/ 432 h 1000"/>
                    <a:gd name="T118" fmla="*/ 234 w 2465"/>
                    <a:gd name="T119" fmla="*/ 432 h 1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465" h="1000">
                      <a:moveTo>
                        <a:pt x="2431" y="409"/>
                      </a:moveTo>
                      <a:cubicBezTo>
                        <a:pt x="2431" y="414"/>
                        <a:pt x="2433" y="416"/>
                        <a:pt x="2438" y="416"/>
                      </a:cubicBezTo>
                      <a:cubicBezTo>
                        <a:pt x="2455" y="416"/>
                        <a:pt x="2455" y="416"/>
                        <a:pt x="2455" y="416"/>
                      </a:cubicBezTo>
                      <a:cubicBezTo>
                        <a:pt x="2460" y="416"/>
                        <a:pt x="2462" y="414"/>
                        <a:pt x="2462" y="409"/>
                      </a:cubicBezTo>
                      <a:cubicBezTo>
                        <a:pt x="2462" y="380"/>
                        <a:pt x="2462" y="380"/>
                        <a:pt x="2462" y="380"/>
                      </a:cubicBezTo>
                      <a:cubicBezTo>
                        <a:pt x="2462" y="333"/>
                        <a:pt x="2435" y="295"/>
                        <a:pt x="2342" y="295"/>
                      </a:cubicBezTo>
                      <a:cubicBezTo>
                        <a:pt x="2248" y="295"/>
                        <a:pt x="2221" y="333"/>
                        <a:pt x="2221" y="380"/>
                      </a:cubicBezTo>
                      <a:cubicBezTo>
                        <a:pt x="2221" y="412"/>
                        <a:pt x="2221" y="412"/>
                        <a:pt x="2221" y="412"/>
                      </a:cubicBezTo>
                      <a:cubicBezTo>
                        <a:pt x="2221" y="450"/>
                        <a:pt x="2249" y="474"/>
                        <a:pt x="2273" y="483"/>
                      </a:cubicBezTo>
                      <a:cubicBezTo>
                        <a:pt x="2384" y="526"/>
                        <a:pt x="2384" y="526"/>
                        <a:pt x="2384" y="526"/>
                      </a:cubicBezTo>
                      <a:cubicBezTo>
                        <a:pt x="2408" y="535"/>
                        <a:pt x="2434" y="549"/>
                        <a:pt x="2434" y="582"/>
                      </a:cubicBezTo>
                      <a:cubicBezTo>
                        <a:pt x="2434" y="624"/>
                        <a:pt x="2434" y="624"/>
                        <a:pt x="2434" y="624"/>
                      </a:cubicBezTo>
                      <a:cubicBezTo>
                        <a:pt x="2434" y="660"/>
                        <a:pt x="2411" y="685"/>
                        <a:pt x="2341" y="685"/>
                      </a:cubicBezTo>
                      <a:cubicBezTo>
                        <a:pt x="2270" y="685"/>
                        <a:pt x="2248" y="660"/>
                        <a:pt x="2248" y="624"/>
                      </a:cubicBezTo>
                      <a:cubicBezTo>
                        <a:pt x="2248" y="597"/>
                        <a:pt x="2248" y="597"/>
                        <a:pt x="2248" y="597"/>
                      </a:cubicBezTo>
                      <a:cubicBezTo>
                        <a:pt x="2248" y="591"/>
                        <a:pt x="2246" y="589"/>
                        <a:pt x="2241" y="589"/>
                      </a:cubicBezTo>
                      <a:cubicBezTo>
                        <a:pt x="2224" y="589"/>
                        <a:pt x="2224" y="589"/>
                        <a:pt x="2224" y="589"/>
                      </a:cubicBezTo>
                      <a:cubicBezTo>
                        <a:pt x="2219" y="589"/>
                        <a:pt x="2216" y="591"/>
                        <a:pt x="2216" y="597"/>
                      </a:cubicBezTo>
                      <a:cubicBezTo>
                        <a:pt x="2216" y="628"/>
                        <a:pt x="2216" y="628"/>
                        <a:pt x="2216" y="628"/>
                      </a:cubicBezTo>
                      <a:cubicBezTo>
                        <a:pt x="2216" y="675"/>
                        <a:pt x="2246" y="712"/>
                        <a:pt x="2341" y="712"/>
                      </a:cubicBezTo>
                      <a:cubicBezTo>
                        <a:pt x="2436" y="712"/>
                        <a:pt x="2465" y="675"/>
                        <a:pt x="2465" y="628"/>
                      </a:cubicBezTo>
                      <a:cubicBezTo>
                        <a:pt x="2465" y="575"/>
                        <a:pt x="2465" y="575"/>
                        <a:pt x="2465" y="575"/>
                      </a:cubicBezTo>
                      <a:cubicBezTo>
                        <a:pt x="2465" y="534"/>
                        <a:pt x="2435" y="511"/>
                        <a:pt x="2405" y="500"/>
                      </a:cubicBezTo>
                      <a:cubicBezTo>
                        <a:pt x="2290" y="456"/>
                        <a:pt x="2290" y="456"/>
                        <a:pt x="2290" y="456"/>
                      </a:cubicBezTo>
                      <a:cubicBezTo>
                        <a:pt x="2274" y="450"/>
                        <a:pt x="2252" y="436"/>
                        <a:pt x="2252" y="405"/>
                      </a:cubicBezTo>
                      <a:cubicBezTo>
                        <a:pt x="2252" y="383"/>
                        <a:pt x="2252" y="383"/>
                        <a:pt x="2252" y="383"/>
                      </a:cubicBezTo>
                      <a:cubicBezTo>
                        <a:pt x="2252" y="347"/>
                        <a:pt x="2272" y="322"/>
                        <a:pt x="2342" y="322"/>
                      </a:cubicBezTo>
                      <a:cubicBezTo>
                        <a:pt x="2411" y="322"/>
                        <a:pt x="2431" y="347"/>
                        <a:pt x="2431" y="383"/>
                      </a:cubicBezTo>
                      <a:lnTo>
                        <a:pt x="2431" y="409"/>
                      </a:lnTo>
                      <a:close/>
                      <a:moveTo>
                        <a:pt x="1869" y="253"/>
                      </a:moveTo>
                      <a:cubicBezTo>
                        <a:pt x="1871" y="253"/>
                        <a:pt x="1872" y="255"/>
                        <a:pt x="1871" y="257"/>
                      </a:cubicBezTo>
                      <a:cubicBezTo>
                        <a:pt x="1739" y="749"/>
                        <a:pt x="1739" y="749"/>
                        <a:pt x="1739" y="749"/>
                      </a:cubicBezTo>
                      <a:cubicBezTo>
                        <a:pt x="1738" y="751"/>
                        <a:pt x="1736" y="753"/>
                        <a:pt x="1734" y="753"/>
                      </a:cubicBezTo>
                      <a:cubicBezTo>
                        <a:pt x="1711" y="753"/>
                        <a:pt x="1711" y="753"/>
                        <a:pt x="1711" y="753"/>
                      </a:cubicBezTo>
                      <a:cubicBezTo>
                        <a:pt x="1709" y="753"/>
                        <a:pt x="1708" y="751"/>
                        <a:pt x="1708" y="749"/>
                      </a:cubicBezTo>
                      <a:cubicBezTo>
                        <a:pt x="1841" y="257"/>
                        <a:pt x="1841" y="257"/>
                        <a:pt x="1841" y="257"/>
                      </a:cubicBezTo>
                      <a:cubicBezTo>
                        <a:pt x="1842" y="255"/>
                        <a:pt x="1844" y="253"/>
                        <a:pt x="1846" y="253"/>
                      </a:cubicBezTo>
                      <a:lnTo>
                        <a:pt x="1869" y="253"/>
                      </a:lnTo>
                      <a:close/>
                      <a:moveTo>
                        <a:pt x="1913" y="629"/>
                      </a:moveTo>
                      <a:cubicBezTo>
                        <a:pt x="1913" y="676"/>
                        <a:pt x="1942" y="714"/>
                        <a:pt x="2038" y="714"/>
                      </a:cubicBezTo>
                      <a:cubicBezTo>
                        <a:pt x="2134" y="714"/>
                        <a:pt x="2164" y="676"/>
                        <a:pt x="2164" y="629"/>
                      </a:cubicBezTo>
                      <a:cubicBezTo>
                        <a:pt x="2164" y="381"/>
                        <a:pt x="2164" y="381"/>
                        <a:pt x="2164" y="381"/>
                      </a:cubicBezTo>
                      <a:cubicBezTo>
                        <a:pt x="2164" y="334"/>
                        <a:pt x="2134" y="296"/>
                        <a:pt x="2038" y="296"/>
                      </a:cubicBezTo>
                      <a:cubicBezTo>
                        <a:pt x="1942" y="296"/>
                        <a:pt x="1913" y="334"/>
                        <a:pt x="1913" y="381"/>
                      </a:cubicBezTo>
                      <a:lnTo>
                        <a:pt x="1913" y="629"/>
                      </a:lnTo>
                      <a:close/>
                      <a:moveTo>
                        <a:pt x="2131" y="624"/>
                      </a:moveTo>
                      <a:cubicBezTo>
                        <a:pt x="2131" y="661"/>
                        <a:pt x="2108" y="686"/>
                        <a:pt x="2038" y="686"/>
                      </a:cubicBezTo>
                      <a:cubicBezTo>
                        <a:pt x="1968" y="686"/>
                        <a:pt x="1945" y="661"/>
                        <a:pt x="1945" y="624"/>
                      </a:cubicBezTo>
                      <a:cubicBezTo>
                        <a:pt x="1945" y="386"/>
                        <a:pt x="1945" y="386"/>
                        <a:pt x="1945" y="386"/>
                      </a:cubicBezTo>
                      <a:cubicBezTo>
                        <a:pt x="1945" y="349"/>
                        <a:pt x="1968" y="324"/>
                        <a:pt x="2038" y="324"/>
                      </a:cubicBezTo>
                      <a:cubicBezTo>
                        <a:pt x="2108" y="324"/>
                        <a:pt x="2131" y="349"/>
                        <a:pt x="2131" y="386"/>
                      </a:cubicBezTo>
                      <a:lnTo>
                        <a:pt x="2131" y="624"/>
                      </a:lnTo>
                      <a:close/>
                      <a:moveTo>
                        <a:pt x="1666" y="579"/>
                      </a:moveTo>
                      <a:cubicBezTo>
                        <a:pt x="1666" y="568"/>
                        <a:pt x="1663" y="564"/>
                        <a:pt x="1653" y="564"/>
                      </a:cubicBezTo>
                      <a:cubicBezTo>
                        <a:pt x="1603" y="564"/>
                        <a:pt x="1603" y="564"/>
                        <a:pt x="1603" y="564"/>
                      </a:cubicBezTo>
                      <a:cubicBezTo>
                        <a:pt x="1592" y="564"/>
                        <a:pt x="1588" y="568"/>
                        <a:pt x="1588" y="579"/>
                      </a:cubicBezTo>
                      <a:cubicBezTo>
                        <a:pt x="1588" y="601"/>
                        <a:pt x="1588" y="601"/>
                        <a:pt x="1588" y="601"/>
                      </a:cubicBezTo>
                      <a:cubicBezTo>
                        <a:pt x="1588" y="631"/>
                        <a:pt x="1567" y="646"/>
                        <a:pt x="1527" y="646"/>
                      </a:cubicBezTo>
                      <a:cubicBezTo>
                        <a:pt x="1487" y="646"/>
                        <a:pt x="1466" y="631"/>
                        <a:pt x="1466" y="601"/>
                      </a:cubicBezTo>
                      <a:cubicBezTo>
                        <a:pt x="1466" y="408"/>
                        <a:pt x="1466" y="408"/>
                        <a:pt x="1466" y="408"/>
                      </a:cubicBezTo>
                      <a:cubicBezTo>
                        <a:pt x="1466" y="378"/>
                        <a:pt x="1487" y="363"/>
                        <a:pt x="1527" y="363"/>
                      </a:cubicBezTo>
                      <a:cubicBezTo>
                        <a:pt x="1567" y="363"/>
                        <a:pt x="1588" y="378"/>
                        <a:pt x="1588" y="408"/>
                      </a:cubicBezTo>
                      <a:cubicBezTo>
                        <a:pt x="1588" y="423"/>
                        <a:pt x="1588" y="423"/>
                        <a:pt x="1588" y="423"/>
                      </a:cubicBezTo>
                      <a:cubicBezTo>
                        <a:pt x="1588" y="434"/>
                        <a:pt x="1592" y="438"/>
                        <a:pt x="1603" y="438"/>
                      </a:cubicBezTo>
                      <a:cubicBezTo>
                        <a:pt x="1653" y="438"/>
                        <a:pt x="1653" y="438"/>
                        <a:pt x="1653" y="438"/>
                      </a:cubicBezTo>
                      <a:cubicBezTo>
                        <a:pt x="1663" y="438"/>
                        <a:pt x="1666" y="434"/>
                        <a:pt x="1666" y="423"/>
                      </a:cubicBezTo>
                      <a:cubicBezTo>
                        <a:pt x="1666" y="394"/>
                        <a:pt x="1666" y="394"/>
                        <a:pt x="1666" y="394"/>
                      </a:cubicBezTo>
                      <a:cubicBezTo>
                        <a:pt x="1666" y="344"/>
                        <a:pt x="1634" y="296"/>
                        <a:pt x="1525" y="296"/>
                      </a:cubicBezTo>
                      <a:cubicBezTo>
                        <a:pt x="1417" y="296"/>
                        <a:pt x="1385" y="344"/>
                        <a:pt x="1385" y="394"/>
                      </a:cubicBezTo>
                      <a:cubicBezTo>
                        <a:pt x="1385" y="616"/>
                        <a:pt x="1385" y="616"/>
                        <a:pt x="1385" y="616"/>
                      </a:cubicBezTo>
                      <a:cubicBezTo>
                        <a:pt x="1385" y="666"/>
                        <a:pt x="1417" y="714"/>
                        <a:pt x="1525" y="714"/>
                      </a:cubicBezTo>
                      <a:cubicBezTo>
                        <a:pt x="1634" y="714"/>
                        <a:pt x="1666" y="666"/>
                        <a:pt x="1666" y="616"/>
                      </a:cubicBezTo>
                      <a:lnTo>
                        <a:pt x="1666" y="579"/>
                      </a:lnTo>
                      <a:close/>
                      <a:moveTo>
                        <a:pt x="1182" y="707"/>
                      </a:moveTo>
                      <a:cubicBezTo>
                        <a:pt x="1290" y="707"/>
                        <a:pt x="1328" y="660"/>
                        <a:pt x="1328" y="609"/>
                      </a:cubicBezTo>
                      <a:cubicBezTo>
                        <a:pt x="1328" y="397"/>
                        <a:pt x="1328" y="397"/>
                        <a:pt x="1328" y="397"/>
                      </a:cubicBezTo>
                      <a:cubicBezTo>
                        <a:pt x="1328" y="347"/>
                        <a:pt x="1290" y="299"/>
                        <a:pt x="1182" y="299"/>
                      </a:cubicBezTo>
                      <a:cubicBezTo>
                        <a:pt x="1051" y="299"/>
                        <a:pt x="1051" y="299"/>
                        <a:pt x="1051" y="299"/>
                      </a:cubicBezTo>
                      <a:cubicBezTo>
                        <a:pt x="1040" y="299"/>
                        <a:pt x="1037" y="304"/>
                        <a:pt x="1037" y="315"/>
                      </a:cubicBezTo>
                      <a:cubicBezTo>
                        <a:pt x="1037" y="691"/>
                        <a:pt x="1037" y="691"/>
                        <a:pt x="1037" y="691"/>
                      </a:cubicBezTo>
                      <a:cubicBezTo>
                        <a:pt x="1037" y="702"/>
                        <a:pt x="1040" y="707"/>
                        <a:pt x="1049" y="707"/>
                      </a:cubicBezTo>
                      <a:lnTo>
                        <a:pt x="1182" y="707"/>
                      </a:lnTo>
                      <a:close/>
                      <a:moveTo>
                        <a:pt x="1182" y="366"/>
                      </a:moveTo>
                      <a:cubicBezTo>
                        <a:pt x="1223" y="366"/>
                        <a:pt x="1247" y="381"/>
                        <a:pt x="1247" y="411"/>
                      </a:cubicBezTo>
                      <a:cubicBezTo>
                        <a:pt x="1247" y="595"/>
                        <a:pt x="1247" y="595"/>
                        <a:pt x="1247" y="595"/>
                      </a:cubicBezTo>
                      <a:cubicBezTo>
                        <a:pt x="1247" y="625"/>
                        <a:pt x="1223" y="640"/>
                        <a:pt x="1182" y="640"/>
                      </a:cubicBezTo>
                      <a:cubicBezTo>
                        <a:pt x="1118" y="640"/>
                        <a:pt x="1118" y="640"/>
                        <a:pt x="1118" y="640"/>
                      </a:cubicBezTo>
                      <a:cubicBezTo>
                        <a:pt x="1118" y="366"/>
                        <a:pt x="1118" y="366"/>
                        <a:pt x="1118" y="366"/>
                      </a:cubicBezTo>
                      <a:lnTo>
                        <a:pt x="1182" y="366"/>
                      </a:lnTo>
                      <a:close/>
                      <a:moveTo>
                        <a:pt x="59" y="538"/>
                      </a:moveTo>
                      <a:cubicBezTo>
                        <a:pt x="3" y="593"/>
                        <a:pt x="3" y="593"/>
                        <a:pt x="3" y="593"/>
                      </a:cubicBezTo>
                      <a:cubicBezTo>
                        <a:pt x="0" y="596"/>
                        <a:pt x="0" y="602"/>
                        <a:pt x="3" y="605"/>
                      </a:cubicBezTo>
                      <a:cubicBezTo>
                        <a:pt x="395" y="997"/>
                        <a:pt x="395" y="997"/>
                        <a:pt x="395" y="997"/>
                      </a:cubicBezTo>
                      <a:cubicBezTo>
                        <a:pt x="398" y="1000"/>
                        <a:pt x="404" y="1000"/>
                        <a:pt x="407" y="997"/>
                      </a:cubicBezTo>
                      <a:cubicBezTo>
                        <a:pt x="799" y="605"/>
                        <a:pt x="799" y="605"/>
                        <a:pt x="799" y="605"/>
                      </a:cubicBezTo>
                      <a:cubicBezTo>
                        <a:pt x="802" y="602"/>
                        <a:pt x="802" y="596"/>
                        <a:pt x="799" y="593"/>
                      </a:cubicBezTo>
                      <a:cubicBezTo>
                        <a:pt x="743" y="538"/>
                        <a:pt x="743" y="538"/>
                        <a:pt x="743" y="538"/>
                      </a:cubicBezTo>
                      <a:cubicBezTo>
                        <a:pt x="424" y="858"/>
                        <a:pt x="424" y="858"/>
                        <a:pt x="424" y="858"/>
                      </a:cubicBezTo>
                      <a:cubicBezTo>
                        <a:pt x="411" y="870"/>
                        <a:pt x="391" y="870"/>
                        <a:pt x="378" y="858"/>
                      </a:cubicBezTo>
                      <a:cubicBezTo>
                        <a:pt x="59" y="538"/>
                        <a:pt x="59" y="538"/>
                        <a:pt x="59" y="538"/>
                      </a:cubicBezTo>
                      <a:close/>
                      <a:moveTo>
                        <a:pt x="407" y="604"/>
                      </a:moveTo>
                      <a:cubicBezTo>
                        <a:pt x="404" y="601"/>
                        <a:pt x="398" y="601"/>
                        <a:pt x="395" y="604"/>
                      </a:cubicBezTo>
                      <a:cubicBezTo>
                        <a:pt x="286" y="714"/>
                        <a:pt x="286" y="714"/>
                        <a:pt x="286" y="714"/>
                      </a:cubicBezTo>
                      <a:cubicBezTo>
                        <a:pt x="283" y="717"/>
                        <a:pt x="283" y="722"/>
                        <a:pt x="286" y="725"/>
                      </a:cubicBezTo>
                      <a:cubicBezTo>
                        <a:pt x="395" y="835"/>
                        <a:pt x="395" y="835"/>
                        <a:pt x="395" y="835"/>
                      </a:cubicBezTo>
                      <a:cubicBezTo>
                        <a:pt x="398" y="838"/>
                        <a:pt x="404" y="838"/>
                        <a:pt x="407" y="835"/>
                      </a:cubicBezTo>
                      <a:cubicBezTo>
                        <a:pt x="516" y="725"/>
                        <a:pt x="516" y="725"/>
                        <a:pt x="516" y="725"/>
                      </a:cubicBezTo>
                      <a:cubicBezTo>
                        <a:pt x="519" y="722"/>
                        <a:pt x="519" y="717"/>
                        <a:pt x="516" y="714"/>
                      </a:cubicBezTo>
                      <a:lnTo>
                        <a:pt x="407" y="604"/>
                      </a:lnTo>
                      <a:close/>
                      <a:moveTo>
                        <a:pt x="548" y="463"/>
                      </a:moveTo>
                      <a:cubicBezTo>
                        <a:pt x="545" y="460"/>
                        <a:pt x="540" y="460"/>
                        <a:pt x="536" y="463"/>
                      </a:cubicBezTo>
                      <a:cubicBezTo>
                        <a:pt x="427" y="573"/>
                        <a:pt x="427" y="573"/>
                        <a:pt x="427" y="573"/>
                      </a:cubicBezTo>
                      <a:cubicBezTo>
                        <a:pt x="424" y="576"/>
                        <a:pt x="424" y="581"/>
                        <a:pt x="427" y="584"/>
                      </a:cubicBezTo>
                      <a:cubicBezTo>
                        <a:pt x="536" y="694"/>
                        <a:pt x="536" y="694"/>
                        <a:pt x="536" y="694"/>
                      </a:cubicBezTo>
                      <a:cubicBezTo>
                        <a:pt x="540" y="697"/>
                        <a:pt x="545" y="697"/>
                        <a:pt x="548" y="694"/>
                      </a:cubicBezTo>
                      <a:cubicBezTo>
                        <a:pt x="657" y="584"/>
                        <a:pt x="657" y="584"/>
                        <a:pt x="657" y="584"/>
                      </a:cubicBezTo>
                      <a:cubicBezTo>
                        <a:pt x="661" y="581"/>
                        <a:pt x="661" y="576"/>
                        <a:pt x="657" y="573"/>
                      </a:cubicBezTo>
                      <a:lnTo>
                        <a:pt x="548" y="463"/>
                      </a:lnTo>
                      <a:close/>
                      <a:moveTo>
                        <a:pt x="375" y="573"/>
                      </a:moveTo>
                      <a:cubicBezTo>
                        <a:pt x="266" y="463"/>
                        <a:pt x="266" y="463"/>
                        <a:pt x="266" y="463"/>
                      </a:cubicBezTo>
                      <a:cubicBezTo>
                        <a:pt x="262" y="460"/>
                        <a:pt x="257" y="460"/>
                        <a:pt x="254" y="463"/>
                      </a:cubicBezTo>
                      <a:cubicBezTo>
                        <a:pt x="145" y="573"/>
                        <a:pt x="145" y="573"/>
                        <a:pt x="145" y="573"/>
                      </a:cubicBezTo>
                      <a:cubicBezTo>
                        <a:pt x="141" y="576"/>
                        <a:pt x="141" y="581"/>
                        <a:pt x="145" y="584"/>
                      </a:cubicBezTo>
                      <a:cubicBezTo>
                        <a:pt x="254" y="694"/>
                        <a:pt x="254" y="694"/>
                        <a:pt x="254" y="694"/>
                      </a:cubicBezTo>
                      <a:cubicBezTo>
                        <a:pt x="257" y="697"/>
                        <a:pt x="262" y="697"/>
                        <a:pt x="266" y="694"/>
                      </a:cubicBezTo>
                      <a:cubicBezTo>
                        <a:pt x="375" y="584"/>
                        <a:pt x="375" y="584"/>
                        <a:pt x="375" y="584"/>
                      </a:cubicBezTo>
                      <a:cubicBezTo>
                        <a:pt x="378" y="581"/>
                        <a:pt x="378" y="576"/>
                        <a:pt x="375" y="573"/>
                      </a:cubicBezTo>
                      <a:close/>
                      <a:moveTo>
                        <a:pt x="395" y="234"/>
                      </a:moveTo>
                      <a:cubicBezTo>
                        <a:pt x="398" y="237"/>
                        <a:pt x="404" y="237"/>
                        <a:pt x="407" y="234"/>
                      </a:cubicBezTo>
                      <a:cubicBezTo>
                        <a:pt x="516" y="124"/>
                        <a:pt x="516" y="124"/>
                        <a:pt x="516" y="124"/>
                      </a:cubicBezTo>
                      <a:cubicBezTo>
                        <a:pt x="519" y="121"/>
                        <a:pt x="519" y="116"/>
                        <a:pt x="516" y="113"/>
                      </a:cubicBezTo>
                      <a:cubicBezTo>
                        <a:pt x="407" y="3"/>
                        <a:pt x="407" y="3"/>
                        <a:pt x="407" y="3"/>
                      </a:cubicBezTo>
                      <a:cubicBezTo>
                        <a:pt x="404" y="0"/>
                        <a:pt x="398" y="0"/>
                        <a:pt x="395" y="3"/>
                      </a:cubicBezTo>
                      <a:cubicBezTo>
                        <a:pt x="286" y="113"/>
                        <a:pt x="286" y="113"/>
                        <a:pt x="286" y="113"/>
                      </a:cubicBezTo>
                      <a:cubicBezTo>
                        <a:pt x="283" y="116"/>
                        <a:pt x="283" y="121"/>
                        <a:pt x="286" y="124"/>
                      </a:cubicBezTo>
                      <a:lnTo>
                        <a:pt x="395" y="234"/>
                      </a:lnTo>
                      <a:close/>
                      <a:moveTo>
                        <a:pt x="427" y="286"/>
                      </a:moveTo>
                      <a:cubicBezTo>
                        <a:pt x="536" y="395"/>
                        <a:pt x="536" y="395"/>
                        <a:pt x="536" y="395"/>
                      </a:cubicBezTo>
                      <a:cubicBezTo>
                        <a:pt x="540" y="398"/>
                        <a:pt x="545" y="398"/>
                        <a:pt x="548" y="395"/>
                      </a:cubicBezTo>
                      <a:cubicBezTo>
                        <a:pt x="657" y="286"/>
                        <a:pt x="657" y="286"/>
                        <a:pt x="657" y="286"/>
                      </a:cubicBezTo>
                      <a:cubicBezTo>
                        <a:pt x="661" y="283"/>
                        <a:pt x="661" y="277"/>
                        <a:pt x="657" y="274"/>
                      </a:cubicBezTo>
                      <a:cubicBezTo>
                        <a:pt x="548" y="165"/>
                        <a:pt x="548" y="165"/>
                        <a:pt x="548" y="165"/>
                      </a:cubicBezTo>
                      <a:cubicBezTo>
                        <a:pt x="545" y="162"/>
                        <a:pt x="540" y="162"/>
                        <a:pt x="536" y="165"/>
                      </a:cubicBezTo>
                      <a:cubicBezTo>
                        <a:pt x="427" y="274"/>
                        <a:pt x="427" y="274"/>
                        <a:pt x="427" y="274"/>
                      </a:cubicBezTo>
                      <a:cubicBezTo>
                        <a:pt x="424" y="277"/>
                        <a:pt x="424" y="283"/>
                        <a:pt x="427" y="286"/>
                      </a:cubicBezTo>
                      <a:close/>
                      <a:moveTo>
                        <a:pt x="254" y="395"/>
                      </a:moveTo>
                      <a:cubicBezTo>
                        <a:pt x="257" y="398"/>
                        <a:pt x="262" y="398"/>
                        <a:pt x="266" y="395"/>
                      </a:cubicBezTo>
                      <a:cubicBezTo>
                        <a:pt x="375" y="286"/>
                        <a:pt x="375" y="286"/>
                        <a:pt x="375" y="286"/>
                      </a:cubicBezTo>
                      <a:cubicBezTo>
                        <a:pt x="378" y="283"/>
                        <a:pt x="378" y="277"/>
                        <a:pt x="375" y="274"/>
                      </a:cubicBezTo>
                      <a:cubicBezTo>
                        <a:pt x="266" y="165"/>
                        <a:pt x="266" y="165"/>
                        <a:pt x="266" y="165"/>
                      </a:cubicBezTo>
                      <a:cubicBezTo>
                        <a:pt x="262" y="162"/>
                        <a:pt x="257" y="162"/>
                        <a:pt x="254" y="165"/>
                      </a:cubicBezTo>
                      <a:cubicBezTo>
                        <a:pt x="145" y="274"/>
                        <a:pt x="145" y="274"/>
                        <a:pt x="145" y="274"/>
                      </a:cubicBezTo>
                      <a:cubicBezTo>
                        <a:pt x="141" y="277"/>
                        <a:pt x="141" y="283"/>
                        <a:pt x="145" y="286"/>
                      </a:cubicBezTo>
                      <a:lnTo>
                        <a:pt x="254" y="395"/>
                      </a:lnTo>
                      <a:close/>
                      <a:moveTo>
                        <a:pt x="799" y="432"/>
                      </a:moveTo>
                      <a:cubicBezTo>
                        <a:pt x="689" y="322"/>
                        <a:pt x="689" y="322"/>
                        <a:pt x="689" y="322"/>
                      </a:cubicBezTo>
                      <a:cubicBezTo>
                        <a:pt x="686" y="319"/>
                        <a:pt x="681" y="319"/>
                        <a:pt x="678" y="322"/>
                      </a:cubicBezTo>
                      <a:cubicBezTo>
                        <a:pt x="568" y="432"/>
                        <a:pt x="568" y="432"/>
                        <a:pt x="568" y="432"/>
                      </a:cubicBezTo>
                      <a:cubicBezTo>
                        <a:pt x="565" y="435"/>
                        <a:pt x="565" y="440"/>
                        <a:pt x="568" y="443"/>
                      </a:cubicBezTo>
                      <a:cubicBezTo>
                        <a:pt x="678" y="553"/>
                        <a:pt x="678" y="553"/>
                        <a:pt x="678" y="553"/>
                      </a:cubicBezTo>
                      <a:cubicBezTo>
                        <a:pt x="681" y="556"/>
                        <a:pt x="686" y="556"/>
                        <a:pt x="689" y="553"/>
                      </a:cubicBezTo>
                      <a:cubicBezTo>
                        <a:pt x="799" y="443"/>
                        <a:pt x="799" y="443"/>
                        <a:pt x="799" y="443"/>
                      </a:cubicBezTo>
                      <a:cubicBezTo>
                        <a:pt x="802" y="440"/>
                        <a:pt x="802" y="435"/>
                        <a:pt x="799" y="432"/>
                      </a:cubicBezTo>
                      <a:close/>
                      <a:moveTo>
                        <a:pt x="395" y="322"/>
                      </a:moveTo>
                      <a:cubicBezTo>
                        <a:pt x="286" y="432"/>
                        <a:pt x="286" y="432"/>
                        <a:pt x="286" y="432"/>
                      </a:cubicBezTo>
                      <a:cubicBezTo>
                        <a:pt x="283" y="435"/>
                        <a:pt x="283" y="440"/>
                        <a:pt x="286" y="443"/>
                      </a:cubicBezTo>
                      <a:cubicBezTo>
                        <a:pt x="395" y="553"/>
                        <a:pt x="395" y="553"/>
                        <a:pt x="395" y="553"/>
                      </a:cubicBezTo>
                      <a:cubicBezTo>
                        <a:pt x="398" y="556"/>
                        <a:pt x="404" y="556"/>
                        <a:pt x="407" y="553"/>
                      </a:cubicBezTo>
                      <a:cubicBezTo>
                        <a:pt x="516" y="443"/>
                        <a:pt x="516" y="443"/>
                        <a:pt x="516" y="443"/>
                      </a:cubicBezTo>
                      <a:cubicBezTo>
                        <a:pt x="519" y="440"/>
                        <a:pt x="519" y="435"/>
                        <a:pt x="516" y="432"/>
                      </a:cubicBezTo>
                      <a:cubicBezTo>
                        <a:pt x="407" y="322"/>
                        <a:pt x="407" y="322"/>
                        <a:pt x="407" y="322"/>
                      </a:cubicBezTo>
                      <a:cubicBezTo>
                        <a:pt x="404" y="319"/>
                        <a:pt x="398" y="319"/>
                        <a:pt x="395" y="322"/>
                      </a:cubicBezTo>
                      <a:close/>
                      <a:moveTo>
                        <a:pt x="234" y="443"/>
                      </a:moveTo>
                      <a:cubicBezTo>
                        <a:pt x="124" y="553"/>
                        <a:pt x="124" y="553"/>
                        <a:pt x="124" y="553"/>
                      </a:cubicBezTo>
                      <a:cubicBezTo>
                        <a:pt x="121" y="556"/>
                        <a:pt x="116" y="556"/>
                        <a:pt x="113" y="553"/>
                      </a:cubicBezTo>
                      <a:cubicBezTo>
                        <a:pt x="3" y="443"/>
                        <a:pt x="3" y="443"/>
                        <a:pt x="3" y="443"/>
                      </a:cubicBezTo>
                      <a:cubicBezTo>
                        <a:pt x="0" y="440"/>
                        <a:pt x="0" y="435"/>
                        <a:pt x="3" y="432"/>
                      </a:cubicBezTo>
                      <a:cubicBezTo>
                        <a:pt x="113" y="322"/>
                        <a:pt x="113" y="322"/>
                        <a:pt x="113" y="322"/>
                      </a:cubicBezTo>
                      <a:cubicBezTo>
                        <a:pt x="116" y="319"/>
                        <a:pt x="121" y="319"/>
                        <a:pt x="124" y="322"/>
                      </a:cubicBezTo>
                      <a:cubicBezTo>
                        <a:pt x="234" y="432"/>
                        <a:pt x="234" y="432"/>
                        <a:pt x="234" y="432"/>
                      </a:cubicBezTo>
                      <a:cubicBezTo>
                        <a:pt x="237" y="435"/>
                        <a:pt x="237" y="440"/>
                        <a:pt x="234" y="443"/>
                      </a:cubicBezTo>
                      <a:close/>
                    </a:path>
                  </a:pathLst>
                </a:custGeom>
                <a:solidFill>
                  <a:srgbClr val="323A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Trebuchet MS" panose="020B0603020202020204" pitchFamily="34" charset="0"/>
                  </a:endParaRPr>
                </a:p>
              </p:txBody>
            </p:sp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96B18CBA-1240-4FC4-9A54-386E3C192F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37801" y="6210401"/>
                  <a:ext cx="778651" cy="251237"/>
                </a:xfrm>
                <a:prstGeom prst="rect">
                  <a:avLst/>
                </a:prstGeom>
              </p:spPr>
            </p:pic>
            <p:pic>
              <p:nvPicPr>
                <p:cNvPr id="66" name="Picture 18" descr="https://upload.wikimedia.org/wikipedia/en/0/04/ConsenSys_logo.png">
                  <a:extLst>
                    <a:ext uri="{FF2B5EF4-FFF2-40B4-BE49-F238E27FC236}">
                      <a16:creationId xmlns:a16="http://schemas.microsoft.com/office/drawing/2014/main" id="{33E3A5D2-C90F-4AC9-872C-AF48EDEBDAE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clrChange>
                    <a:clrFrom>
                      <a:srgbClr val="FEFEFE"/>
                    </a:clrFrom>
                    <a:clrTo>
                      <a:srgbClr val="FEFEFE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78" t="21043" r="4789" b="24218"/>
                <a:stretch/>
              </p:blipFill>
              <p:spPr bwMode="auto">
                <a:xfrm>
                  <a:off x="5682430" y="6149060"/>
                  <a:ext cx="1023881" cy="37391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7" name="Picture 20" descr="Blockstack Logo">
                  <a:extLst>
                    <a:ext uri="{FF2B5EF4-FFF2-40B4-BE49-F238E27FC236}">
                      <a16:creationId xmlns:a16="http://schemas.microsoft.com/office/drawing/2014/main" id="{3E113765-E002-4DF7-870A-3015A1E492E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72290" y="6142799"/>
                  <a:ext cx="637630" cy="38644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CD667205-5787-4DF0-8835-49748A02DA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54590" y="6160711"/>
                  <a:ext cx="298609" cy="350617"/>
                </a:xfrm>
                <a:prstGeom prst="rect">
                  <a:avLst/>
                </a:prstGeom>
              </p:spPr>
            </p:pic>
            <p:pic>
              <p:nvPicPr>
                <p:cNvPr id="69" name="Picture 68">
                  <a:extLst>
                    <a:ext uri="{FF2B5EF4-FFF2-40B4-BE49-F238E27FC236}">
                      <a16:creationId xmlns:a16="http://schemas.microsoft.com/office/drawing/2014/main" id="{0A6EE793-5288-46C6-ACEE-342DC640EA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819177" y="6225578"/>
                  <a:ext cx="924183" cy="220882"/>
                </a:xfrm>
                <a:prstGeom prst="rect">
                  <a:avLst/>
                </a:prstGeom>
              </p:spPr>
            </p:pic>
            <p:pic>
              <p:nvPicPr>
                <p:cNvPr id="70" name="Picture 22" descr="https://www.freebsd.org/logo/logo-full.png">
                  <a:extLst>
                    <a:ext uri="{FF2B5EF4-FFF2-40B4-BE49-F238E27FC236}">
                      <a16:creationId xmlns:a16="http://schemas.microsoft.com/office/drawing/2014/main" id="{7272074F-9D9F-4137-AB6A-D7151C19250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109339" y="6212135"/>
                  <a:ext cx="686677" cy="2477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2E4E90AB-0D8A-4B14-B808-7D7D751970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075897" y="6252809"/>
                  <a:ext cx="712715" cy="166420"/>
                </a:xfrm>
                <a:prstGeom prst="rect">
                  <a:avLst/>
                </a:prstGeom>
              </p:spPr>
            </p:pic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DBB606EC-7711-4E98-9BE5-4826AA0EA2BE}"/>
                  </a:ext>
                </a:extLst>
              </p:cNvPr>
              <p:cNvGrpSpPr/>
              <p:nvPr/>
            </p:nvGrpSpPr>
            <p:grpSpPr>
              <a:xfrm>
                <a:off x="274637" y="5313003"/>
                <a:ext cx="7675122" cy="624694"/>
                <a:chOff x="274637" y="5313003"/>
                <a:chExt cx="7675122" cy="624694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49DFB455-C713-4CDC-8AE3-EDF256AB2397}"/>
                    </a:ext>
                  </a:extLst>
                </p:cNvPr>
                <p:cNvSpPr/>
                <p:nvPr/>
              </p:nvSpPr>
              <p:spPr bwMode="auto">
                <a:xfrm>
                  <a:off x="274637" y="5313003"/>
                  <a:ext cx="3017552" cy="624694"/>
                </a:xfrm>
                <a:prstGeom prst="rect">
                  <a:avLst/>
                </a:prstGeom>
                <a:no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274281" tIns="91427" rIns="0" bIns="9142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293" rtl="0" eaLnBrk="1" fontAlgn="base" latinLnBrk="0" hangingPunct="1">
                    <a:lnSpc>
                      <a:spcPct val="8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765" b="1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40179">
                            <a:srgbClr val="505050"/>
                          </a:gs>
                          <a:gs pos="88000">
                            <a:srgbClr val="50505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Trebuchet MS" panose="020B0603020202020204" pitchFamily="34" charset="0"/>
                      <a:ea typeface="Segoe UI" pitchFamily="34" charset="0"/>
                      <a:cs typeface="Segoe UI Semilight" panose="020B0402040204020203" pitchFamily="34" charset="0"/>
                    </a:rPr>
                    <a:t>Containers</a:t>
                  </a:r>
                </a:p>
              </p:txBody>
            </p:sp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03897008-D910-4B39-A076-150D741C57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7627" t="10630" r="17627" b="10630"/>
                <a:stretch/>
              </p:blipFill>
              <p:spPr>
                <a:xfrm>
                  <a:off x="3441888" y="5463230"/>
                  <a:ext cx="436271" cy="332771"/>
                </a:xfrm>
                <a:prstGeom prst="rect">
                  <a:avLst/>
                </a:prstGeom>
              </p:spPr>
            </p:pic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0B386997-1A6D-4C49-9EE6-3C33229008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4748" y="5434713"/>
                  <a:ext cx="955011" cy="369786"/>
                </a:xfrm>
                <a:prstGeom prst="rect">
                  <a:avLst/>
                </a:prstGeom>
              </p:spPr>
            </p:pic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E67ECB76-F267-483A-8A85-64CF1BBDA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65649" y="5500889"/>
                  <a:ext cx="924183" cy="220882"/>
                </a:xfrm>
                <a:prstGeom prst="rect">
                  <a:avLst/>
                </a:prstGeom>
              </p:spPr>
            </p:pic>
            <p:sp>
              <p:nvSpPr>
                <p:cNvPr id="62" name="Freeform 16">
                  <a:extLst>
                    <a:ext uri="{FF2B5EF4-FFF2-40B4-BE49-F238E27FC236}">
                      <a16:creationId xmlns:a16="http://schemas.microsoft.com/office/drawing/2014/main" id="{3625AA14-00B8-4909-8DF0-70873C4F6AB9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5777322" y="5471516"/>
                  <a:ext cx="729935" cy="296769"/>
                </a:xfrm>
                <a:custGeom>
                  <a:avLst/>
                  <a:gdLst>
                    <a:gd name="T0" fmla="*/ 2455 w 2465"/>
                    <a:gd name="T1" fmla="*/ 416 h 1000"/>
                    <a:gd name="T2" fmla="*/ 2342 w 2465"/>
                    <a:gd name="T3" fmla="*/ 295 h 1000"/>
                    <a:gd name="T4" fmla="*/ 2273 w 2465"/>
                    <a:gd name="T5" fmla="*/ 483 h 1000"/>
                    <a:gd name="T6" fmla="*/ 2434 w 2465"/>
                    <a:gd name="T7" fmla="*/ 624 h 1000"/>
                    <a:gd name="T8" fmla="*/ 2248 w 2465"/>
                    <a:gd name="T9" fmla="*/ 597 h 1000"/>
                    <a:gd name="T10" fmla="*/ 2216 w 2465"/>
                    <a:gd name="T11" fmla="*/ 597 h 1000"/>
                    <a:gd name="T12" fmla="*/ 2465 w 2465"/>
                    <a:gd name="T13" fmla="*/ 628 h 1000"/>
                    <a:gd name="T14" fmla="*/ 2290 w 2465"/>
                    <a:gd name="T15" fmla="*/ 456 h 1000"/>
                    <a:gd name="T16" fmla="*/ 2342 w 2465"/>
                    <a:gd name="T17" fmla="*/ 322 h 1000"/>
                    <a:gd name="T18" fmla="*/ 1869 w 2465"/>
                    <a:gd name="T19" fmla="*/ 253 h 1000"/>
                    <a:gd name="T20" fmla="*/ 1734 w 2465"/>
                    <a:gd name="T21" fmla="*/ 753 h 1000"/>
                    <a:gd name="T22" fmla="*/ 1841 w 2465"/>
                    <a:gd name="T23" fmla="*/ 257 h 1000"/>
                    <a:gd name="T24" fmla="*/ 1913 w 2465"/>
                    <a:gd name="T25" fmla="*/ 629 h 1000"/>
                    <a:gd name="T26" fmla="*/ 2164 w 2465"/>
                    <a:gd name="T27" fmla="*/ 381 h 1000"/>
                    <a:gd name="T28" fmla="*/ 1913 w 2465"/>
                    <a:gd name="T29" fmla="*/ 629 h 1000"/>
                    <a:gd name="T30" fmla="*/ 1945 w 2465"/>
                    <a:gd name="T31" fmla="*/ 624 h 1000"/>
                    <a:gd name="T32" fmla="*/ 2131 w 2465"/>
                    <a:gd name="T33" fmla="*/ 386 h 1000"/>
                    <a:gd name="T34" fmla="*/ 1653 w 2465"/>
                    <a:gd name="T35" fmla="*/ 564 h 1000"/>
                    <a:gd name="T36" fmla="*/ 1588 w 2465"/>
                    <a:gd name="T37" fmla="*/ 601 h 1000"/>
                    <a:gd name="T38" fmla="*/ 1466 w 2465"/>
                    <a:gd name="T39" fmla="*/ 408 h 1000"/>
                    <a:gd name="T40" fmla="*/ 1588 w 2465"/>
                    <a:gd name="T41" fmla="*/ 423 h 1000"/>
                    <a:gd name="T42" fmla="*/ 1666 w 2465"/>
                    <a:gd name="T43" fmla="*/ 423 h 1000"/>
                    <a:gd name="T44" fmla="*/ 1385 w 2465"/>
                    <a:gd name="T45" fmla="*/ 394 h 1000"/>
                    <a:gd name="T46" fmla="*/ 1666 w 2465"/>
                    <a:gd name="T47" fmla="*/ 616 h 1000"/>
                    <a:gd name="T48" fmla="*/ 1328 w 2465"/>
                    <a:gd name="T49" fmla="*/ 609 h 1000"/>
                    <a:gd name="T50" fmla="*/ 1051 w 2465"/>
                    <a:gd name="T51" fmla="*/ 299 h 1000"/>
                    <a:gd name="T52" fmla="*/ 1049 w 2465"/>
                    <a:gd name="T53" fmla="*/ 707 h 1000"/>
                    <a:gd name="T54" fmla="*/ 1247 w 2465"/>
                    <a:gd name="T55" fmla="*/ 411 h 1000"/>
                    <a:gd name="T56" fmla="*/ 1118 w 2465"/>
                    <a:gd name="T57" fmla="*/ 640 h 1000"/>
                    <a:gd name="T58" fmla="*/ 59 w 2465"/>
                    <a:gd name="T59" fmla="*/ 538 h 1000"/>
                    <a:gd name="T60" fmla="*/ 395 w 2465"/>
                    <a:gd name="T61" fmla="*/ 997 h 1000"/>
                    <a:gd name="T62" fmla="*/ 799 w 2465"/>
                    <a:gd name="T63" fmla="*/ 593 h 1000"/>
                    <a:gd name="T64" fmla="*/ 378 w 2465"/>
                    <a:gd name="T65" fmla="*/ 858 h 1000"/>
                    <a:gd name="T66" fmla="*/ 395 w 2465"/>
                    <a:gd name="T67" fmla="*/ 604 h 1000"/>
                    <a:gd name="T68" fmla="*/ 395 w 2465"/>
                    <a:gd name="T69" fmla="*/ 835 h 1000"/>
                    <a:gd name="T70" fmla="*/ 516 w 2465"/>
                    <a:gd name="T71" fmla="*/ 714 h 1000"/>
                    <a:gd name="T72" fmla="*/ 536 w 2465"/>
                    <a:gd name="T73" fmla="*/ 463 h 1000"/>
                    <a:gd name="T74" fmla="*/ 536 w 2465"/>
                    <a:gd name="T75" fmla="*/ 694 h 1000"/>
                    <a:gd name="T76" fmla="*/ 657 w 2465"/>
                    <a:gd name="T77" fmla="*/ 573 h 1000"/>
                    <a:gd name="T78" fmla="*/ 266 w 2465"/>
                    <a:gd name="T79" fmla="*/ 463 h 1000"/>
                    <a:gd name="T80" fmla="*/ 145 w 2465"/>
                    <a:gd name="T81" fmla="*/ 584 h 1000"/>
                    <a:gd name="T82" fmla="*/ 375 w 2465"/>
                    <a:gd name="T83" fmla="*/ 584 h 1000"/>
                    <a:gd name="T84" fmla="*/ 407 w 2465"/>
                    <a:gd name="T85" fmla="*/ 234 h 1000"/>
                    <a:gd name="T86" fmla="*/ 407 w 2465"/>
                    <a:gd name="T87" fmla="*/ 3 h 1000"/>
                    <a:gd name="T88" fmla="*/ 286 w 2465"/>
                    <a:gd name="T89" fmla="*/ 124 h 1000"/>
                    <a:gd name="T90" fmla="*/ 536 w 2465"/>
                    <a:gd name="T91" fmla="*/ 395 h 1000"/>
                    <a:gd name="T92" fmla="*/ 657 w 2465"/>
                    <a:gd name="T93" fmla="*/ 274 h 1000"/>
                    <a:gd name="T94" fmla="*/ 427 w 2465"/>
                    <a:gd name="T95" fmla="*/ 274 h 1000"/>
                    <a:gd name="T96" fmla="*/ 266 w 2465"/>
                    <a:gd name="T97" fmla="*/ 395 h 1000"/>
                    <a:gd name="T98" fmla="*/ 266 w 2465"/>
                    <a:gd name="T99" fmla="*/ 165 h 1000"/>
                    <a:gd name="T100" fmla="*/ 145 w 2465"/>
                    <a:gd name="T101" fmla="*/ 286 h 1000"/>
                    <a:gd name="T102" fmla="*/ 689 w 2465"/>
                    <a:gd name="T103" fmla="*/ 322 h 1000"/>
                    <a:gd name="T104" fmla="*/ 568 w 2465"/>
                    <a:gd name="T105" fmla="*/ 443 h 1000"/>
                    <a:gd name="T106" fmla="*/ 799 w 2465"/>
                    <a:gd name="T107" fmla="*/ 443 h 1000"/>
                    <a:gd name="T108" fmla="*/ 286 w 2465"/>
                    <a:gd name="T109" fmla="*/ 432 h 1000"/>
                    <a:gd name="T110" fmla="*/ 407 w 2465"/>
                    <a:gd name="T111" fmla="*/ 553 h 1000"/>
                    <a:gd name="T112" fmla="*/ 407 w 2465"/>
                    <a:gd name="T113" fmla="*/ 322 h 1000"/>
                    <a:gd name="T114" fmla="*/ 124 w 2465"/>
                    <a:gd name="T115" fmla="*/ 553 h 1000"/>
                    <a:gd name="T116" fmla="*/ 3 w 2465"/>
                    <a:gd name="T117" fmla="*/ 432 h 1000"/>
                    <a:gd name="T118" fmla="*/ 234 w 2465"/>
                    <a:gd name="T119" fmla="*/ 432 h 1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465" h="1000">
                      <a:moveTo>
                        <a:pt x="2431" y="409"/>
                      </a:moveTo>
                      <a:cubicBezTo>
                        <a:pt x="2431" y="414"/>
                        <a:pt x="2433" y="416"/>
                        <a:pt x="2438" y="416"/>
                      </a:cubicBezTo>
                      <a:cubicBezTo>
                        <a:pt x="2455" y="416"/>
                        <a:pt x="2455" y="416"/>
                        <a:pt x="2455" y="416"/>
                      </a:cubicBezTo>
                      <a:cubicBezTo>
                        <a:pt x="2460" y="416"/>
                        <a:pt x="2462" y="414"/>
                        <a:pt x="2462" y="409"/>
                      </a:cubicBezTo>
                      <a:cubicBezTo>
                        <a:pt x="2462" y="380"/>
                        <a:pt x="2462" y="380"/>
                        <a:pt x="2462" y="380"/>
                      </a:cubicBezTo>
                      <a:cubicBezTo>
                        <a:pt x="2462" y="333"/>
                        <a:pt x="2435" y="295"/>
                        <a:pt x="2342" y="295"/>
                      </a:cubicBezTo>
                      <a:cubicBezTo>
                        <a:pt x="2248" y="295"/>
                        <a:pt x="2221" y="333"/>
                        <a:pt x="2221" y="380"/>
                      </a:cubicBezTo>
                      <a:cubicBezTo>
                        <a:pt x="2221" y="412"/>
                        <a:pt x="2221" y="412"/>
                        <a:pt x="2221" y="412"/>
                      </a:cubicBezTo>
                      <a:cubicBezTo>
                        <a:pt x="2221" y="450"/>
                        <a:pt x="2249" y="474"/>
                        <a:pt x="2273" y="483"/>
                      </a:cubicBezTo>
                      <a:cubicBezTo>
                        <a:pt x="2384" y="526"/>
                        <a:pt x="2384" y="526"/>
                        <a:pt x="2384" y="526"/>
                      </a:cubicBezTo>
                      <a:cubicBezTo>
                        <a:pt x="2408" y="535"/>
                        <a:pt x="2434" y="549"/>
                        <a:pt x="2434" y="582"/>
                      </a:cubicBezTo>
                      <a:cubicBezTo>
                        <a:pt x="2434" y="624"/>
                        <a:pt x="2434" y="624"/>
                        <a:pt x="2434" y="624"/>
                      </a:cubicBezTo>
                      <a:cubicBezTo>
                        <a:pt x="2434" y="660"/>
                        <a:pt x="2411" y="685"/>
                        <a:pt x="2341" y="685"/>
                      </a:cubicBezTo>
                      <a:cubicBezTo>
                        <a:pt x="2270" y="685"/>
                        <a:pt x="2248" y="660"/>
                        <a:pt x="2248" y="624"/>
                      </a:cubicBezTo>
                      <a:cubicBezTo>
                        <a:pt x="2248" y="597"/>
                        <a:pt x="2248" y="597"/>
                        <a:pt x="2248" y="597"/>
                      </a:cubicBezTo>
                      <a:cubicBezTo>
                        <a:pt x="2248" y="591"/>
                        <a:pt x="2246" y="589"/>
                        <a:pt x="2241" y="589"/>
                      </a:cubicBezTo>
                      <a:cubicBezTo>
                        <a:pt x="2224" y="589"/>
                        <a:pt x="2224" y="589"/>
                        <a:pt x="2224" y="589"/>
                      </a:cubicBezTo>
                      <a:cubicBezTo>
                        <a:pt x="2219" y="589"/>
                        <a:pt x="2216" y="591"/>
                        <a:pt x="2216" y="597"/>
                      </a:cubicBezTo>
                      <a:cubicBezTo>
                        <a:pt x="2216" y="628"/>
                        <a:pt x="2216" y="628"/>
                        <a:pt x="2216" y="628"/>
                      </a:cubicBezTo>
                      <a:cubicBezTo>
                        <a:pt x="2216" y="675"/>
                        <a:pt x="2246" y="712"/>
                        <a:pt x="2341" y="712"/>
                      </a:cubicBezTo>
                      <a:cubicBezTo>
                        <a:pt x="2436" y="712"/>
                        <a:pt x="2465" y="675"/>
                        <a:pt x="2465" y="628"/>
                      </a:cubicBezTo>
                      <a:cubicBezTo>
                        <a:pt x="2465" y="575"/>
                        <a:pt x="2465" y="575"/>
                        <a:pt x="2465" y="575"/>
                      </a:cubicBezTo>
                      <a:cubicBezTo>
                        <a:pt x="2465" y="534"/>
                        <a:pt x="2435" y="511"/>
                        <a:pt x="2405" y="500"/>
                      </a:cubicBezTo>
                      <a:cubicBezTo>
                        <a:pt x="2290" y="456"/>
                        <a:pt x="2290" y="456"/>
                        <a:pt x="2290" y="456"/>
                      </a:cubicBezTo>
                      <a:cubicBezTo>
                        <a:pt x="2274" y="450"/>
                        <a:pt x="2252" y="436"/>
                        <a:pt x="2252" y="405"/>
                      </a:cubicBezTo>
                      <a:cubicBezTo>
                        <a:pt x="2252" y="383"/>
                        <a:pt x="2252" y="383"/>
                        <a:pt x="2252" y="383"/>
                      </a:cubicBezTo>
                      <a:cubicBezTo>
                        <a:pt x="2252" y="347"/>
                        <a:pt x="2272" y="322"/>
                        <a:pt x="2342" y="322"/>
                      </a:cubicBezTo>
                      <a:cubicBezTo>
                        <a:pt x="2411" y="322"/>
                        <a:pt x="2431" y="347"/>
                        <a:pt x="2431" y="383"/>
                      </a:cubicBezTo>
                      <a:lnTo>
                        <a:pt x="2431" y="409"/>
                      </a:lnTo>
                      <a:close/>
                      <a:moveTo>
                        <a:pt x="1869" y="253"/>
                      </a:moveTo>
                      <a:cubicBezTo>
                        <a:pt x="1871" y="253"/>
                        <a:pt x="1872" y="255"/>
                        <a:pt x="1871" y="257"/>
                      </a:cubicBezTo>
                      <a:cubicBezTo>
                        <a:pt x="1739" y="749"/>
                        <a:pt x="1739" y="749"/>
                        <a:pt x="1739" y="749"/>
                      </a:cubicBezTo>
                      <a:cubicBezTo>
                        <a:pt x="1738" y="751"/>
                        <a:pt x="1736" y="753"/>
                        <a:pt x="1734" y="753"/>
                      </a:cubicBezTo>
                      <a:cubicBezTo>
                        <a:pt x="1711" y="753"/>
                        <a:pt x="1711" y="753"/>
                        <a:pt x="1711" y="753"/>
                      </a:cubicBezTo>
                      <a:cubicBezTo>
                        <a:pt x="1709" y="753"/>
                        <a:pt x="1708" y="751"/>
                        <a:pt x="1708" y="749"/>
                      </a:cubicBezTo>
                      <a:cubicBezTo>
                        <a:pt x="1841" y="257"/>
                        <a:pt x="1841" y="257"/>
                        <a:pt x="1841" y="257"/>
                      </a:cubicBezTo>
                      <a:cubicBezTo>
                        <a:pt x="1842" y="255"/>
                        <a:pt x="1844" y="253"/>
                        <a:pt x="1846" y="253"/>
                      </a:cubicBezTo>
                      <a:lnTo>
                        <a:pt x="1869" y="253"/>
                      </a:lnTo>
                      <a:close/>
                      <a:moveTo>
                        <a:pt x="1913" y="629"/>
                      </a:moveTo>
                      <a:cubicBezTo>
                        <a:pt x="1913" y="676"/>
                        <a:pt x="1942" y="714"/>
                        <a:pt x="2038" y="714"/>
                      </a:cubicBezTo>
                      <a:cubicBezTo>
                        <a:pt x="2134" y="714"/>
                        <a:pt x="2164" y="676"/>
                        <a:pt x="2164" y="629"/>
                      </a:cubicBezTo>
                      <a:cubicBezTo>
                        <a:pt x="2164" y="381"/>
                        <a:pt x="2164" y="381"/>
                        <a:pt x="2164" y="381"/>
                      </a:cubicBezTo>
                      <a:cubicBezTo>
                        <a:pt x="2164" y="334"/>
                        <a:pt x="2134" y="296"/>
                        <a:pt x="2038" y="296"/>
                      </a:cubicBezTo>
                      <a:cubicBezTo>
                        <a:pt x="1942" y="296"/>
                        <a:pt x="1913" y="334"/>
                        <a:pt x="1913" y="381"/>
                      </a:cubicBezTo>
                      <a:lnTo>
                        <a:pt x="1913" y="629"/>
                      </a:lnTo>
                      <a:close/>
                      <a:moveTo>
                        <a:pt x="2131" y="624"/>
                      </a:moveTo>
                      <a:cubicBezTo>
                        <a:pt x="2131" y="661"/>
                        <a:pt x="2108" y="686"/>
                        <a:pt x="2038" y="686"/>
                      </a:cubicBezTo>
                      <a:cubicBezTo>
                        <a:pt x="1968" y="686"/>
                        <a:pt x="1945" y="661"/>
                        <a:pt x="1945" y="624"/>
                      </a:cubicBezTo>
                      <a:cubicBezTo>
                        <a:pt x="1945" y="386"/>
                        <a:pt x="1945" y="386"/>
                        <a:pt x="1945" y="386"/>
                      </a:cubicBezTo>
                      <a:cubicBezTo>
                        <a:pt x="1945" y="349"/>
                        <a:pt x="1968" y="324"/>
                        <a:pt x="2038" y="324"/>
                      </a:cubicBezTo>
                      <a:cubicBezTo>
                        <a:pt x="2108" y="324"/>
                        <a:pt x="2131" y="349"/>
                        <a:pt x="2131" y="386"/>
                      </a:cubicBezTo>
                      <a:lnTo>
                        <a:pt x="2131" y="624"/>
                      </a:lnTo>
                      <a:close/>
                      <a:moveTo>
                        <a:pt x="1666" y="579"/>
                      </a:moveTo>
                      <a:cubicBezTo>
                        <a:pt x="1666" y="568"/>
                        <a:pt x="1663" y="564"/>
                        <a:pt x="1653" y="564"/>
                      </a:cubicBezTo>
                      <a:cubicBezTo>
                        <a:pt x="1603" y="564"/>
                        <a:pt x="1603" y="564"/>
                        <a:pt x="1603" y="564"/>
                      </a:cubicBezTo>
                      <a:cubicBezTo>
                        <a:pt x="1592" y="564"/>
                        <a:pt x="1588" y="568"/>
                        <a:pt x="1588" y="579"/>
                      </a:cubicBezTo>
                      <a:cubicBezTo>
                        <a:pt x="1588" y="601"/>
                        <a:pt x="1588" y="601"/>
                        <a:pt x="1588" y="601"/>
                      </a:cubicBezTo>
                      <a:cubicBezTo>
                        <a:pt x="1588" y="631"/>
                        <a:pt x="1567" y="646"/>
                        <a:pt x="1527" y="646"/>
                      </a:cubicBezTo>
                      <a:cubicBezTo>
                        <a:pt x="1487" y="646"/>
                        <a:pt x="1466" y="631"/>
                        <a:pt x="1466" y="601"/>
                      </a:cubicBezTo>
                      <a:cubicBezTo>
                        <a:pt x="1466" y="408"/>
                        <a:pt x="1466" y="408"/>
                        <a:pt x="1466" y="408"/>
                      </a:cubicBezTo>
                      <a:cubicBezTo>
                        <a:pt x="1466" y="378"/>
                        <a:pt x="1487" y="363"/>
                        <a:pt x="1527" y="363"/>
                      </a:cubicBezTo>
                      <a:cubicBezTo>
                        <a:pt x="1567" y="363"/>
                        <a:pt x="1588" y="378"/>
                        <a:pt x="1588" y="408"/>
                      </a:cubicBezTo>
                      <a:cubicBezTo>
                        <a:pt x="1588" y="423"/>
                        <a:pt x="1588" y="423"/>
                        <a:pt x="1588" y="423"/>
                      </a:cubicBezTo>
                      <a:cubicBezTo>
                        <a:pt x="1588" y="434"/>
                        <a:pt x="1592" y="438"/>
                        <a:pt x="1603" y="438"/>
                      </a:cubicBezTo>
                      <a:cubicBezTo>
                        <a:pt x="1653" y="438"/>
                        <a:pt x="1653" y="438"/>
                        <a:pt x="1653" y="438"/>
                      </a:cubicBezTo>
                      <a:cubicBezTo>
                        <a:pt x="1663" y="438"/>
                        <a:pt x="1666" y="434"/>
                        <a:pt x="1666" y="423"/>
                      </a:cubicBezTo>
                      <a:cubicBezTo>
                        <a:pt x="1666" y="394"/>
                        <a:pt x="1666" y="394"/>
                        <a:pt x="1666" y="394"/>
                      </a:cubicBezTo>
                      <a:cubicBezTo>
                        <a:pt x="1666" y="344"/>
                        <a:pt x="1634" y="296"/>
                        <a:pt x="1525" y="296"/>
                      </a:cubicBezTo>
                      <a:cubicBezTo>
                        <a:pt x="1417" y="296"/>
                        <a:pt x="1385" y="344"/>
                        <a:pt x="1385" y="394"/>
                      </a:cubicBezTo>
                      <a:cubicBezTo>
                        <a:pt x="1385" y="616"/>
                        <a:pt x="1385" y="616"/>
                        <a:pt x="1385" y="616"/>
                      </a:cubicBezTo>
                      <a:cubicBezTo>
                        <a:pt x="1385" y="666"/>
                        <a:pt x="1417" y="714"/>
                        <a:pt x="1525" y="714"/>
                      </a:cubicBezTo>
                      <a:cubicBezTo>
                        <a:pt x="1634" y="714"/>
                        <a:pt x="1666" y="666"/>
                        <a:pt x="1666" y="616"/>
                      </a:cubicBezTo>
                      <a:lnTo>
                        <a:pt x="1666" y="579"/>
                      </a:lnTo>
                      <a:close/>
                      <a:moveTo>
                        <a:pt x="1182" y="707"/>
                      </a:moveTo>
                      <a:cubicBezTo>
                        <a:pt x="1290" y="707"/>
                        <a:pt x="1328" y="660"/>
                        <a:pt x="1328" y="609"/>
                      </a:cubicBezTo>
                      <a:cubicBezTo>
                        <a:pt x="1328" y="397"/>
                        <a:pt x="1328" y="397"/>
                        <a:pt x="1328" y="397"/>
                      </a:cubicBezTo>
                      <a:cubicBezTo>
                        <a:pt x="1328" y="347"/>
                        <a:pt x="1290" y="299"/>
                        <a:pt x="1182" y="299"/>
                      </a:cubicBezTo>
                      <a:cubicBezTo>
                        <a:pt x="1051" y="299"/>
                        <a:pt x="1051" y="299"/>
                        <a:pt x="1051" y="299"/>
                      </a:cubicBezTo>
                      <a:cubicBezTo>
                        <a:pt x="1040" y="299"/>
                        <a:pt x="1037" y="304"/>
                        <a:pt x="1037" y="315"/>
                      </a:cubicBezTo>
                      <a:cubicBezTo>
                        <a:pt x="1037" y="691"/>
                        <a:pt x="1037" y="691"/>
                        <a:pt x="1037" y="691"/>
                      </a:cubicBezTo>
                      <a:cubicBezTo>
                        <a:pt x="1037" y="702"/>
                        <a:pt x="1040" y="707"/>
                        <a:pt x="1049" y="707"/>
                      </a:cubicBezTo>
                      <a:lnTo>
                        <a:pt x="1182" y="707"/>
                      </a:lnTo>
                      <a:close/>
                      <a:moveTo>
                        <a:pt x="1182" y="366"/>
                      </a:moveTo>
                      <a:cubicBezTo>
                        <a:pt x="1223" y="366"/>
                        <a:pt x="1247" y="381"/>
                        <a:pt x="1247" y="411"/>
                      </a:cubicBezTo>
                      <a:cubicBezTo>
                        <a:pt x="1247" y="595"/>
                        <a:pt x="1247" y="595"/>
                        <a:pt x="1247" y="595"/>
                      </a:cubicBezTo>
                      <a:cubicBezTo>
                        <a:pt x="1247" y="625"/>
                        <a:pt x="1223" y="640"/>
                        <a:pt x="1182" y="640"/>
                      </a:cubicBezTo>
                      <a:cubicBezTo>
                        <a:pt x="1118" y="640"/>
                        <a:pt x="1118" y="640"/>
                        <a:pt x="1118" y="640"/>
                      </a:cubicBezTo>
                      <a:cubicBezTo>
                        <a:pt x="1118" y="366"/>
                        <a:pt x="1118" y="366"/>
                        <a:pt x="1118" y="366"/>
                      </a:cubicBezTo>
                      <a:lnTo>
                        <a:pt x="1182" y="366"/>
                      </a:lnTo>
                      <a:close/>
                      <a:moveTo>
                        <a:pt x="59" y="538"/>
                      </a:moveTo>
                      <a:cubicBezTo>
                        <a:pt x="3" y="593"/>
                        <a:pt x="3" y="593"/>
                        <a:pt x="3" y="593"/>
                      </a:cubicBezTo>
                      <a:cubicBezTo>
                        <a:pt x="0" y="596"/>
                        <a:pt x="0" y="602"/>
                        <a:pt x="3" y="605"/>
                      </a:cubicBezTo>
                      <a:cubicBezTo>
                        <a:pt x="395" y="997"/>
                        <a:pt x="395" y="997"/>
                        <a:pt x="395" y="997"/>
                      </a:cubicBezTo>
                      <a:cubicBezTo>
                        <a:pt x="398" y="1000"/>
                        <a:pt x="404" y="1000"/>
                        <a:pt x="407" y="997"/>
                      </a:cubicBezTo>
                      <a:cubicBezTo>
                        <a:pt x="799" y="605"/>
                        <a:pt x="799" y="605"/>
                        <a:pt x="799" y="605"/>
                      </a:cubicBezTo>
                      <a:cubicBezTo>
                        <a:pt x="802" y="602"/>
                        <a:pt x="802" y="596"/>
                        <a:pt x="799" y="593"/>
                      </a:cubicBezTo>
                      <a:cubicBezTo>
                        <a:pt x="743" y="538"/>
                        <a:pt x="743" y="538"/>
                        <a:pt x="743" y="538"/>
                      </a:cubicBezTo>
                      <a:cubicBezTo>
                        <a:pt x="424" y="858"/>
                        <a:pt x="424" y="858"/>
                        <a:pt x="424" y="858"/>
                      </a:cubicBezTo>
                      <a:cubicBezTo>
                        <a:pt x="411" y="870"/>
                        <a:pt x="391" y="870"/>
                        <a:pt x="378" y="858"/>
                      </a:cubicBezTo>
                      <a:cubicBezTo>
                        <a:pt x="59" y="538"/>
                        <a:pt x="59" y="538"/>
                        <a:pt x="59" y="538"/>
                      </a:cubicBezTo>
                      <a:close/>
                      <a:moveTo>
                        <a:pt x="407" y="604"/>
                      </a:moveTo>
                      <a:cubicBezTo>
                        <a:pt x="404" y="601"/>
                        <a:pt x="398" y="601"/>
                        <a:pt x="395" y="604"/>
                      </a:cubicBezTo>
                      <a:cubicBezTo>
                        <a:pt x="286" y="714"/>
                        <a:pt x="286" y="714"/>
                        <a:pt x="286" y="714"/>
                      </a:cubicBezTo>
                      <a:cubicBezTo>
                        <a:pt x="283" y="717"/>
                        <a:pt x="283" y="722"/>
                        <a:pt x="286" y="725"/>
                      </a:cubicBezTo>
                      <a:cubicBezTo>
                        <a:pt x="395" y="835"/>
                        <a:pt x="395" y="835"/>
                        <a:pt x="395" y="835"/>
                      </a:cubicBezTo>
                      <a:cubicBezTo>
                        <a:pt x="398" y="838"/>
                        <a:pt x="404" y="838"/>
                        <a:pt x="407" y="835"/>
                      </a:cubicBezTo>
                      <a:cubicBezTo>
                        <a:pt x="516" y="725"/>
                        <a:pt x="516" y="725"/>
                        <a:pt x="516" y="725"/>
                      </a:cubicBezTo>
                      <a:cubicBezTo>
                        <a:pt x="519" y="722"/>
                        <a:pt x="519" y="717"/>
                        <a:pt x="516" y="714"/>
                      </a:cubicBezTo>
                      <a:lnTo>
                        <a:pt x="407" y="604"/>
                      </a:lnTo>
                      <a:close/>
                      <a:moveTo>
                        <a:pt x="548" y="463"/>
                      </a:moveTo>
                      <a:cubicBezTo>
                        <a:pt x="545" y="460"/>
                        <a:pt x="540" y="460"/>
                        <a:pt x="536" y="463"/>
                      </a:cubicBezTo>
                      <a:cubicBezTo>
                        <a:pt x="427" y="573"/>
                        <a:pt x="427" y="573"/>
                        <a:pt x="427" y="573"/>
                      </a:cubicBezTo>
                      <a:cubicBezTo>
                        <a:pt x="424" y="576"/>
                        <a:pt x="424" y="581"/>
                        <a:pt x="427" y="584"/>
                      </a:cubicBezTo>
                      <a:cubicBezTo>
                        <a:pt x="536" y="694"/>
                        <a:pt x="536" y="694"/>
                        <a:pt x="536" y="694"/>
                      </a:cubicBezTo>
                      <a:cubicBezTo>
                        <a:pt x="540" y="697"/>
                        <a:pt x="545" y="697"/>
                        <a:pt x="548" y="694"/>
                      </a:cubicBezTo>
                      <a:cubicBezTo>
                        <a:pt x="657" y="584"/>
                        <a:pt x="657" y="584"/>
                        <a:pt x="657" y="584"/>
                      </a:cubicBezTo>
                      <a:cubicBezTo>
                        <a:pt x="661" y="581"/>
                        <a:pt x="661" y="576"/>
                        <a:pt x="657" y="573"/>
                      </a:cubicBezTo>
                      <a:lnTo>
                        <a:pt x="548" y="463"/>
                      </a:lnTo>
                      <a:close/>
                      <a:moveTo>
                        <a:pt x="375" y="573"/>
                      </a:moveTo>
                      <a:cubicBezTo>
                        <a:pt x="266" y="463"/>
                        <a:pt x="266" y="463"/>
                        <a:pt x="266" y="463"/>
                      </a:cubicBezTo>
                      <a:cubicBezTo>
                        <a:pt x="262" y="460"/>
                        <a:pt x="257" y="460"/>
                        <a:pt x="254" y="463"/>
                      </a:cubicBezTo>
                      <a:cubicBezTo>
                        <a:pt x="145" y="573"/>
                        <a:pt x="145" y="573"/>
                        <a:pt x="145" y="573"/>
                      </a:cubicBezTo>
                      <a:cubicBezTo>
                        <a:pt x="141" y="576"/>
                        <a:pt x="141" y="581"/>
                        <a:pt x="145" y="584"/>
                      </a:cubicBezTo>
                      <a:cubicBezTo>
                        <a:pt x="254" y="694"/>
                        <a:pt x="254" y="694"/>
                        <a:pt x="254" y="694"/>
                      </a:cubicBezTo>
                      <a:cubicBezTo>
                        <a:pt x="257" y="697"/>
                        <a:pt x="262" y="697"/>
                        <a:pt x="266" y="694"/>
                      </a:cubicBezTo>
                      <a:cubicBezTo>
                        <a:pt x="375" y="584"/>
                        <a:pt x="375" y="584"/>
                        <a:pt x="375" y="584"/>
                      </a:cubicBezTo>
                      <a:cubicBezTo>
                        <a:pt x="378" y="581"/>
                        <a:pt x="378" y="576"/>
                        <a:pt x="375" y="573"/>
                      </a:cubicBezTo>
                      <a:close/>
                      <a:moveTo>
                        <a:pt x="395" y="234"/>
                      </a:moveTo>
                      <a:cubicBezTo>
                        <a:pt x="398" y="237"/>
                        <a:pt x="404" y="237"/>
                        <a:pt x="407" y="234"/>
                      </a:cubicBezTo>
                      <a:cubicBezTo>
                        <a:pt x="516" y="124"/>
                        <a:pt x="516" y="124"/>
                        <a:pt x="516" y="124"/>
                      </a:cubicBezTo>
                      <a:cubicBezTo>
                        <a:pt x="519" y="121"/>
                        <a:pt x="519" y="116"/>
                        <a:pt x="516" y="113"/>
                      </a:cubicBezTo>
                      <a:cubicBezTo>
                        <a:pt x="407" y="3"/>
                        <a:pt x="407" y="3"/>
                        <a:pt x="407" y="3"/>
                      </a:cubicBezTo>
                      <a:cubicBezTo>
                        <a:pt x="404" y="0"/>
                        <a:pt x="398" y="0"/>
                        <a:pt x="395" y="3"/>
                      </a:cubicBezTo>
                      <a:cubicBezTo>
                        <a:pt x="286" y="113"/>
                        <a:pt x="286" y="113"/>
                        <a:pt x="286" y="113"/>
                      </a:cubicBezTo>
                      <a:cubicBezTo>
                        <a:pt x="283" y="116"/>
                        <a:pt x="283" y="121"/>
                        <a:pt x="286" y="124"/>
                      </a:cubicBezTo>
                      <a:lnTo>
                        <a:pt x="395" y="234"/>
                      </a:lnTo>
                      <a:close/>
                      <a:moveTo>
                        <a:pt x="427" y="286"/>
                      </a:moveTo>
                      <a:cubicBezTo>
                        <a:pt x="536" y="395"/>
                        <a:pt x="536" y="395"/>
                        <a:pt x="536" y="395"/>
                      </a:cubicBezTo>
                      <a:cubicBezTo>
                        <a:pt x="540" y="398"/>
                        <a:pt x="545" y="398"/>
                        <a:pt x="548" y="395"/>
                      </a:cubicBezTo>
                      <a:cubicBezTo>
                        <a:pt x="657" y="286"/>
                        <a:pt x="657" y="286"/>
                        <a:pt x="657" y="286"/>
                      </a:cubicBezTo>
                      <a:cubicBezTo>
                        <a:pt x="661" y="283"/>
                        <a:pt x="661" y="277"/>
                        <a:pt x="657" y="274"/>
                      </a:cubicBezTo>
                      <a:cubicBezTo>
                        <a:pt x="548" y="165"/>
                        <a:pt x="548" y="165"/>
                        <a:pt x="548" y="165"/>
                      </a:cubicBezTo>
                      <a:cubicBezTo>
                        <a:pt x="545" y="162"/>
                        <a:pt x="540" y="162"/>
                        <a:pt x="536" y="165"/>
                      </a:cubicBezTo>
                      <a:cubicBezTo>
                        <a:pt x="427" y="274"/>
                        <a:pt x="427" y="274"/>
                        <a:pt x="427" y="274"/>
                      </a:cubicBezTo>
                      <a:cubicBezTo>
                        <a:pt x="424" y="277"/>
                        <a:pt x="424" y="283"/>
                        <a:pt x="427" y="286"/>
                      </a:cubicBezTo>
                      <a:close/>
                      <a:moveTo>
                        <a:pt x="254" y="395"/>
                      </a:moveTo>
                      <a:cubicBezTo>
                        <a:pt x="257" y="398"/>
                        <a:pt x="262" y="398"/>
                        <a:pt x="266" y="395"/>
                      </a:cubicBezTo>
                      <a:cubicBezTo>
                        <a:pt x="375" y="286"/>
                        <a:pt x="375" y="286"/>
                        <a:pt x="375" y="286"/>
                      </a:cubicBezTo>
                      <a:cubicBezTo>
                        <a:pt x="378" y="283"/>
                        <a:pt x="378" y="277"/>
                        <a:pt x="375" y="274"/>
                      </a:cubicBezTo>
                      <a:cubicBezTo>
                        <a:pt x="266" y="165"/>
                        <a:pt x="266" y="165"/>
                        <a:pt x="266" y="165"/>
                      </a:cubicBezTo>
                      <a:cubicBezTo>
                        <a:pt x="262" y="162"/>
                        <a:pt x="257" y="162"/>
                        <a:pt x="254" y="165"/>
                      </a:cubicBezTo>
                      <a:cubicBezTo>
                        <a:pt x="145" y="274"/>
                        <a:pt x="145" y="274"/>
                        <a:pt x="145" y="274"/>
                      </a:cubicBezTo>
                      <a:cubicBezTo>
                        <a:pt x="141" y="277"/>
                        <a:pt x="141" y="283"/>
                        <a:pt x="145" y="286"/>
                      </a:cubicBezTo>
                      <a:lnTo>
                        <a:pt x="254" y="395"/>
                      </a:lnTo>
                      <a:close/>
                      <a:moveTo>
                        <a:pt x="799" y="432"/>
                      </a:moveTo>
                      <a:cubicBezTo>
                        <a:pt x="689" y="322"/>
                        <a:pt x="689" y="322"/>
                        <a:pt x="689" y="322"/>
                      </a:cubicBezTo>
                      <a:cubicBezTo>
                        <a:pt x="686" y="319"/>
                        <a:pt x="681" y="319"/>
                        <a:pt x="678" y="322"/>
                      </a:cubicBezTo>
                      <a:cubicBezTo>
                        <a:pt x="568" y="432"/>
                        <a:pt x="568" y="432"/>
                        <a:pt x="568" y="432"/>
                      </a:cubicBezTo>
                      <a:cubicBezTo>
                        <a:pt x="565" y="435"/>
                        <a:pt x="565" y="440"/>
                        <a:pt x="568" y="443"/>
                      </a:cubicBezTo>
                      <a:cubicBezTo>
                        <a:pt x="678" y="553"/>
                        <a:pt x="678" y="553"/>
                        <a:pt x="678" y="553"/>
                      </a:cubicBezTo>
                      <a:cubicBezTo>
                        <a:pt x="681" y="556"/>
                        <a:pt x="686" y="556"/>
                        <a:pt x="689" y="553"/>
                      </a:cubicBezTo>
                      <a:cubicBezTo>
                        <a:pt x="799" y="443"/>
                        <a:pt x="799" y="443"/>
                        <a:pt x="799" y="443"/>
                      </a:cubicBezTo>
                      <a:cubicBezTo>
                        <a:pt x="802" y="440"/>
                        <a:pt x="802" y="435"/>
                        <a:pt x="799" y="432"/>
                      </a:cubicBezTo>
                      <a:close/>
                      <a:moveTo>
                        <a:pt x="395" y="322"/>
                      </a:moveTo>
                      <a:cubicBezTo>
                        <a:pt x="286" y="432"/>
                        <a:pt x="286" y="432"/>
                        <a:pt x="286" y="432"/>
                      </a:cubicBezTo>
                      <a:cubicBezTo>
                        <a:pt x="283" y="435"/>
                        <a:pt x="283" y="440"/>
                        <a:pt x="286" y="443"/>
                      </a:cubicBezTo>
                      <a:cubicBezTo>
                        <a:pt x="395" y="553"/>
                        <a:pt x="395" y="553"/>
                        <a:pt x="395" y="553"/>
                      </a:cubicBezTo>
                      <a:cubicBezTo>
                        <a:pt x="398" y="556"/>
                        <a:pt x="404" y="556"/>
                        <a:pt x="407" y="553"/>
                      </a:cubicBezTo>
                      <a:cubicBezTo>
                        <a:pt x="516" y="443"/>
                        <a:pt x="516" y="443"/>
                        <a:pt x="516" y="443"/>
                      </a:cubicBezTo>
                      <a:cubicBezTo>
                        <a:pt x="519" y="440"/>
                        <a:pt x="519" y="435"/>
                        <a:pt x="516" y="432"/>
                      </a:cubicBezTo>
                      <a:cubicBezTo>
                        <a:pt x="407" y="322"/>
                        <a:pt x="407" y="322"/>
                        <a:pt x="407" y="322"/>
                      </a:cubicBezTo>
                      <a:cubicBezTo>
                        <a:pt x="404" y="319"/>
                        <a:pt x="398" y="319"/>
                        <a:pt x="395" y="322"/>
                      </a:cubicBezTo>
                      <a:close/>
                      <a:moveTo>
                        <a:pt x="234" y="443"/>
                      </a:moveTo>
                      <a:cubicBezTo>
                        <a:pt x="124" y="553"/>
                        <a:pt x="124" y="553"/>
                        <a:pt x="124" y="553"/>
                      </a:cubicBezTo>
                      <a:cubicBezTo>
                        <a:pt x="121" y="556"/>
                        <a:pt x="116" y="556"/>
                        <a:pt x="113" y="553"/>
                      </a:cubicBezTo>
                      <a:cubicBezTo>
                        <a:pt x="3" y="443"/>
                        <a:pt x="3" y="443"/>
                        <a:pt x="3" y="443"/>
                      </a:cubicBezTo>
                      <a:cubicBezTo>
                        <a:pt x="0" y="440"/>
                        <a:pt x="0" y="435"/>
                        <a:pt x="3" y="432"/>
                      </a:cubicBezTo>
                      <a:cubicBezTo>
                        <a:pt x="113" y="322"/>
                        <a:pt x="113" y="322"/>
                        <a:pt x="113" y="322"/>
                      </a:cubicBezTo>
                      <a:cubicBezTo>
                        <a:pt x="116" y="319"/>
                        <a:pt x="121" y="319"/>
                        <a:pt x="124" y="322"/>
                      </a:cubicBezTo>
                      <a:cubicBezTo>
                        <a:pt x="234" y="432"/>
                        <a:pt x="234" y="432"/>
                        <a:pt x="234" y="432"/>
                      </a:cubicBezTo>
                      <a:cubicBezTo>
                        <a:pt x="237" y="435"/>
                        <a:pt x="237" y="440"/>
                        <a:pt x="234" y="443"/>
                      </a:cubicBezTo>
                      <a:close/>
                    </a:path>
                  </a:pathLst>
                </a:custGeom>
                <a:solidFill>
                  <a:srgbClr val="323A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Trebuchet MS" panose="020B0603020202020204" pitchFamily="34" charset="0"/>
                  </a:endParaRPr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386689A7-8D1B-4E66-A1D7-209601EF3685}"/>
                  </a:ext>
                </a:extLst>
              </p:cNvPr>
              <p:cNvGrpSpPr/>
              <p:nvPr/>
            </p:nvGrpSpPr>
            <p:grpSpPr>
              <a:xfrm>
                <a:off x="274637" y="4611971"/>
                <a:ext cx="8588403" cy="624694"/>
                <a:chOff x="274637" y="4611971"/>
                <a:chExt cx="8588403" cy="624694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9A5DD9C-45B2-42E1-AF68-277E996BF14A}"/>
                    </a:ext>
                  </a:extLst>
                </p:cNvPr>
                <p:cNvSpPr/>
                <p:nvPr/>
              </p:nvSpPr>
              <p:spPr bwMode="auto">
                <a:xfrm>
                  <a:off x="274637" y="4611971"/>
                  <a:ext cx="3017552" cy="624694"/>
                </a:xfrm>
                <a:prstGeom prst="rect">
                  <a:avLst/>
                </a:prstGeom>
                <a:no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274281" tIns="91427" rIns="0" bIns="9142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293" rtl="0" eaLnBrk="1" fontAlgn="base" latinLnBrk="0" hangingPunct="1">
                    <a:lnSpc>
                      <a:spcPct val="8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765" b="1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40179">
                            <a:srgbClr val="505050"/>
                          </a:gs>
                          <a:gs pos="88000">
                            <a:srgbClr val="50505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Trebuchet MS" panose="020B0603020202020204" pitchFamily="34" charset="0"/>
                      <a:ea typeface="Segoe UI" pitchFamily="34" charset="0"/>
                      <a:cs typeface="Segoe UI Semilight" panose="020B0402040204020203" pitchFamily="34" charset="0"/>
                    </a:rPr>
                    <a:t>Databases &amp; middleware</a:t>
                  </a:r>
                </a:p>
              </p:txBody>
            </p:sp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ED1DD1D2-50E8-4C86-A823-B8ACE61268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14311" y="4825106"/>
                  <a:ext cx="322890" cy="240876"/>
                </a:xfrm>
                <a:prstGeom prst="rect">
                  <a:avLst/>
                </a:prstGeom>
              </p:spPr>
            </p:pic>
            <p:pic>
              <p:nvPicPr>
                <p:cNvPr id="53" name="Picture 24" descr="https://azure.microsoft.com/svghandler/documentdb?width=600&amp;height=315">
                  <a:extLst>
                    <a:ext uri="{FF2B5EF4-FFF2-40B4-BE49-F238E27FC236}">
                      <a16:creationId xmlns:a16="http://schemas.microsoft.com/office/drawing/2014/main" id="{CBD744E0-1D69-492C-9171-FB1D524CD6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373" r="29373"/>
                <a:stretch/>
              </p:blipFill>
              <p:spPr bwMode="auto">
                <a:xfrm>
                  <a:off x="3514434" y="4781882"/>
                  <a:ext cx="217602" cy="27692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8DFBB228-7248-4AD1-9689-DA0B2E4F2F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02573" y="4855982"/>
                  <a:ext cx="688675" cy="200116"/>
                </a:xfrm>
                <a:prstGeom prst="rect">
                  <a:avLst/>
                </a:prstGeom>
              </p:spPr>
            </p:pic>
            <p:pic>
              <p:nvPicPr>
                <p:cNvPr id="55" name="Picture 54">
                  <a:extLst>
                    <a:ext uri="{FF2B5EF4-FFF2-40B4-BE49-F238E27FC236}">
                      <a16:creationId xmlns:a16="http://schemas.microsoft.com/office/drawing/2014/main" id="{C266BD5C-ED68-4B35-AD5E-EE4D00593F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960263" y="4808622"/>
                  <a:ext cx="687783" cy="259966"/>
                </a:xfrm>
                <a:prstGeom prst="rect">
                  <a:avLst/>
                </a:prstGeom>
              </p:spPr>
            </p:pic>
            <p:pic>
              <p:nvPicPr>
                <p:cNvPr id="56" name="Picture 28" descr="https://upload.wikimedia.org/wikipedia/commons/thumb/6/68/Mariadb-seal-browntext.svg/2000px-Mariadb-seal-browntext.svg.png">
                  <a:extLst>
                    <a:ext uri="{FF2B5EF4-FFF2-40B4-BE49-F238E27FC236}">
                      <a16:creationId xmlns:a16="http://schemas.microsoft.com/office/drawing/2014/main" id="{27DEA33B-7CB7-4C70-A6AD-79DD4F0ADC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91129" y="4814914"/>
                  <a:ext cx="902254" cy="2806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7" name="Picture 30" descr="https://upload.wikimedia.org/wikipedia/commons/thumb/5/5e/Cassandra_logo.svg/1280px-Cassandra_logo.svg.png">
                  <a:extLst>
                    <a:ext uri="{FF2B5EF4-FFF2-40B4-BE49-F238E27FC236}">
                      <a16:creationId xmlns:a16="http://schemas.microsoft.com/office/drawing/2014/main" id="{D489731F-5DED-441D-A919-5E2F1590B37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36465" y="4793357"/>
                  <a:ext cx="426575" cy="28593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278ACC6-0234-42F6-8B30-BBF3D457D16C}"/>
                  </a:ext>
                </a:extLst>
              </p:cNvPr>
              <p:cNvGrpSpPr/>
              <p:nvPr/>
            </p:nvGrpSpPr>
            <p:grpSpPr>
              <a:xfrm>
                <a:off x="274637" y="3931666"/>
                <a:ext cx="8142267" cy="624694"/>
                <a:chOff x="274637" y="3931666"/>
                <a:chExt cx="8142267" cy="624694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E509992-1EBC-46D8-AFA0-0FBF50D7D00B}"/>
                    </a:ext>
                  </a:extLst>
                </p:cNvPr>
                <p:cNvSpPr/>
                <p:nvPr/>
              </p:nvSpPr>
              <p:spPr bwMode="auto">
                <a:xfrm>
                  <a:off x="274637" y="3931666"/>
                  <a:ext cx="3017552" cy="624694"/>
                </a:xfrm>
                <a:prstGeom prst="rect">
                  <a:avLst/>
                </a:prstGeom>
                <a:no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274281" tIns="91427" rIns="0" bIns="9142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293" rtl="0" eaLnBrk="1" fontAlgn="base" latinLnBrk="0" hangingPunct="1">
                    <a:lnSpc>
                      <a:spcPct val="8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765" b="1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40179">
                            <a:srgbClr val="505050"/>
                          </a:gs>
                          <a:gs pos="88000">
                            <a:srgbClr val="50505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Trebuchet MS" panose="020B0603020202020204" pitchFamily="34" charset="0"/>
                      <a:ea typeface="Segoe UI" pitchFamily="34" charset="0"/>
                      <a:cs typeface="Segoe UI Semilight" panose="020B0402040204020203" pitchFamily="34" charset="0"/>
                    </a:rPr>
                    <a:t>Frameworks</a:t>
                  </a:r>
                </a:p>
              </p:txBody>
            </p:sp>
            <p:pic>
              <p:nvPicPr>
                <p:cNvPr id="45" name="Picture 44" descr="PHP.png">
                  <a:extLst>
                    <a:ext uri="{FF2B5EF4-FFF2-40B4-BE49-F238E27FC236}">
                      <a16:creationId xmlns:a16="http://schemas.microsoft.com/office/drawing/2014/main" id="{C7604C3A-E273-4F2D-AC1C-64EF28BCE5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 cstate="print">
                  <a:extLst/>
                </a:blip>
                <a:stretch>
                  <a:fillRect/>
                </a:stretch>
              </p:blipFill>
              <p:spPr>
                <a:xfrm>
                  <a:off x="7227072" y="4134189"/>
                  <a:ext cx="393005" cy="239739"/>
                </a:xfrm>
                <a:prstGeom prst="rect">
                  <a:avLst/>
                </a:prstGeom>
              </p:spPr>
            </p:pic>
            <p:pic>
              <p:nvPicPr>
                <p:cNvPr id="46" name="Picture 2">
                  <a:extLst>
                    <a:ext uri="{FF2B5EF4-FFF2-40B4-BE49-F238E27FC236}">
                      <a16:creationId xmlns:a16="http://schemas.microsoft.com/office/drawing/2014/main" id="{91C47C1D-DD0C-427A-8A03-ED7598082E42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>
                <a:blip r:embed="rId2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3441888" y="4066209"/>
                  <a:ext cx="356206" cy="34608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7" name="Picture 4" descr="R">
                  <a:extLst>
                    <a:ext uri="{FF2B5EF4-FFF2-40B4-BE49-F238E27FC236}">
                      <a16:creationId xmlns:a16="http://schemas.microsoft.com/office/drawing/2014/main" id="{EFF059BE-D93A-4A66-9C8C-04F1D029D47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95905" y="4087991"/>
                  <a:ext cx="320999" cy="30733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8" name="Picture 32" descr="https://nodeblog.files.wordpress.com/2011/07/nodejs.png">
                  <a:extLst>
                    <a:ext uri="{FF2B5EF4-FFF2-40B4-BE49-F238E27FC236}">
                      <a16:creationId xmlns:a16="http://schemas.microsoft.com/office/drawing/2014/main" id="{1C8587E1-8D8F-48B4-BBAE-D6246BB004C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562" t="9822" r="2009" b="15595"/>
                <a:stretch/>
              </p:blipFill>
              <p:spPr bwMode="auto">
                <a:xfrm>
                  <a:off x="4184208" y="4095442"/>
                  <a:ext cx="806117" cy="2230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9" name="Picture 34" descr="https://janikvonrotz.ch/wp-content/uploads/2015/10/Python-Logo.png">
                  <a:extLst>
                    <a:ext uri="{FF2B5EF4-FFF2-40B4-BE49-F238E27FC236}">
                      <a16:creationId xmlns:a16="http://schemas.microsoft.com/office/drawing/2014/main" id="{D30BF24E-2EE7-415C-B1F4-7FC47DD7A02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41" t="22824" r="3664" b="31799"/>
                <a:stretch/>
              </p:blipFill>
              <p:spPr bwMode="auto">
                <a:xfrm>
                  <a:off x="5345349" y="4146403"/>
                  <a:ext cx="724792" cy="1868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2EBA664B-171E-457E-B23C-E9E846D72B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514878" y="4023548"/>
                  <a:ext cx="236365" cy="440931"/>
                </a:xfrm>
                <a:prstGeom prst="rect">
                  <a:avLst/>
                </a:prstGeom>
              </p:spPr>
            </p:pic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7D2D3D5-5D3E-4CA0-BC43-00369D878CF9}"/>
                  </a:ext>
                </a:extLst>
              </p:cNvPr>
              <p:cNvGrpSpPr/>
              <p:nvPr/>
            </p:nvGrpSpPr>
            <p:grpSpPr>
              <a:xfrm>
                <a:off x="274637" y="3230634"/>
                <a:ext cx="7787509" cy="640919"/>
                <a:chOff x="274637" y="3230634"/>
                <a:chExt cx="7787509" cy="640919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98E124C6-452D-4004-AABE-D4FDE1216E9C}"/>
                    </a:ext>
                  </a:extLst>
                </p:cNvPr>
                <p:cNvSpPr/>
                <p:nvPr/>
              </p:nvSpPr>
              <p:spPr bwMode="auto">
                <a:xfrm>
                  <a:off x="274637" y="3230634"/>
                  <a:ext cx="3017552" cy="640919"/>
                </a:xfrm>
                <a:prstGeom prst="rect">
                  <a:avLst/>
                </a:prstGeom>
                <a:no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274281" tIns="91427" rIns="0" bIns="9142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293" rtl="0" eaLnBrk="1" fontAlgn="base" latinLnBrk="0" hangingPunct="1">
                    <a:lnSpc>
                      <a:spcPct val="8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765" b="1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40179">
                            <a:srgbClr val="505050"/>
                          </a:gs>
                          <a:gs pos="88000">
                            <a:srgbClr val="50505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Trebuchet MS" panose="020B0603020202020204" pitchFamily="34" charset="0"/>
                      <a:ea typeface="Segoe UI" pitchFamily="34" charset="0"/>
                      <a:cs typeface="Segoe UI Semilight" panose="020B0402040204020203" pitchFamily="34" charset="0"/>
                    </a:rPr>
                    <a:t>DevOps</a:t>
                  </a:r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60D16700-D9F8-489A-B82B-B30DB47397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/>
              </p:blipFill>
              <p:spPr>
                <a:xfrm>
                  <a:off x="5909293" y="3379861"/>
                  <a:ext cx="333262" cy="337706"/>
                </a:xfrm>
                <a:prstGeom prst="rect">
                  <a:avLst/>
                </a:prstGeom>
              </p:spPr>
            </p:pic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1B149F63-F8FA-4A23-AA71-EC8099F9FF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84747" y="3393322"/>
                  <a:ext cx="277399" cy="299318"/>
                </a:xfrm>
                <a:prstGeom prst="rect">
                  <a:avLst/>
                </a:prstGeom>
              </p:spPr>
            </p:pic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CB1AD3B4-A0EF-484C-ACC8-569E8046FA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41888" y="3348010"/>
                  <a:ext cx="396823" cy="389942"/>
                </a:xfrm>
                <a:prstGeom prst="rect">
                  <a:avLst/>
                </a:prstGeom>
              </p:spPr>
            </p:pic>
            <p:pic>
              <p:nvPicPr>
                <p:cNvPr id="42" name="Picture 36" descr="https://bigpanda.io/images/integrations/ansible.png">
                  <a:extLst>
                    <a:ext uri="{FF2B5EF4-FFF2-40B4-BE49-F238E27FC236}">
                      <a16:creationId xmlns:a16="http://schemas.microsoft.com/office/drawing/2014/main" id="{9D03D03E-65E7-432F-8D69-2043C0AEE76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88873" y="3337556"/>
                  <a:ext cx="1349531" cy="40862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3" name="Picture 38" descr="http://thedailywtf.com/Content/Images/Sponsors/puppetlabs.png">
                  <a:extLst>
                    <a:ext uri="{FF2B5EF4-FFF2-40B4-BE49-F238E27FC236}">
                      <a16:creationId xmlns:a16="http://schemas.microsoft.com/office/drawing/2014/main" id="{198C1E5D-7AA9-45DC-959D-AF6C07E2B12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23808" y="3468339"/>
                  <a:ext cx="738232" cy="21381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AFD11F4-AF8A-4DEC-939C-BB07A6257DDC}"/>
                  </a:ext>
                </a:extLst>
              </p:cNvPr>
              <p:cNvGrpSpPr/>
              <p:nvPr/>
            </p:nvGrpSpPr>
            <p:grpSpPr>
              <a:xfrm>
                <a:off x="274637" y="2550329"/>
                <a:ext cx="8401995" cy="624694"/>
                <a:chOff x="274637" y="2550329"/>
                <a:chExt cx="8401995" cy="624694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625606A-91FA-46E0-959C-96D458BA262A}"/>
                    </a:ext>
                  </a:extLst>
                </p:cNvPr>
                <p:cNvSpPr/>
                <p:nvPr/>
              </p:nvSpPr>
              <p:spPr bwMode="auto">
                <a:xfrm>
                  <a:off x="274637" y="2550329"/>
                  <a:ext cx="3017552" cy="624694"/>
                </a:xfrm>
                <a:prstGeom prst="rect">
                  <a:avLst/>
                </a:prstGeom>
                <a:no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274281" tIns="91427" rIns="0" bIns="9142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293" rtl="0" eaLnBrk="1" fontAlgn="base" latinLnBrk="0" hangingPunct="1">
                    <a:lnSpc>
                      <a:spcPct val="8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765" b="1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40179">
                            <a:srgbClr val="505050"/>
                          </a:gs>
                          <a:gs pos="88000">
                            <a:srgbClr val="50505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Trebuchet MS" panose="020B0603020202020204" pitchFamily="34" charset="0"/>
                      <a:ea typeface="Segoe UI" pitchFamily="34" charset="0"/>
                      <a:cs typeface="Segoe UI Semilight" panose="020B0402040204020203" pitchFamily="34" charset="0"/>
                    </a:rPr>
                    <a:t>Applications</a:t>
                  </a:r>
                </a:p>
              </p:txBody>
            </p:sp>
            <p:sp>
              <p:nvSpPr>
                <p:cNvPr id="34" name="Freeform 5">
                  <a:extLst>
                    <a:ext uri="{FF2B5EF4-FFF2-40B4-BE49-F238E27FC236}">
                      <a16:creationId xmlns:a16="http://schemas.microsoft.com/office/drawing/2014/main" id="{5FE4411A-74E3-4390-B7DB-ACAE8DBED2AA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3441888" y="2732075"/>
                  <a:ext cx="1182945" cy="270169"/>
                </a:xfrm>
                <a:custGeom>
                  <a:avLst/>
                  <a:gdLst>
                    <a:gd name="T0" fmla="*/ 854 w 1539"/>
                    <a:gd name="T1" fmla="*/ 160 h 349"/>
                    <a:gd name="T2" fmla="*/ 779 w 1539"/>
                    <a:gd name="T3" fmla="*/ 190 h 349"/>
                    <a:gd name="T4" fmla="*/ 705 w 1539"/>
                    <a:gd name="T5" fmla="*/ 132 h 349"/>
                    <a:gd name="T6" fmla="*/ 705 w 1539"/>
                    <a:gd name="T7" fmla="*/ 238 h 349"/>
                    <a:gd name="T8" fmla="*/ 751 w 1539"/>
                    <a:gd name="T9" fmla="*/ 191 h 349"/>
                    <a:gd name="T10" fmla="*/ 962 w 1539"/>
                    <a:gd name="T11" fmla="*/ 181 h 349"/>
                    <a:gd name="T12" fmla="*/ 765 w 1539"/>
                    <a:gd name="T13" fmla="*/ 135 h 349"/>
                    <a:gd name="T14" fmla="*/ 894 w 1539"/>
                    <a:gd name="T15" fmla="*/ 228 h 349"/>
                    <a:gd name="T16" fmla="*/ 894 w 1539"/>
                    <a:gd name="T17" fmla="*/ 135 h 349"/>
                    <a:gd name="T18" fmla="*/ 109 w 1539"/>
                    <a:gd name="T19" fmla="*/ 309 h 349"/>
                    <a:gd name="T20" fmla="*/ 263 w 1539"/>
                    <a:gd name="T21" fmla="*/ 126 h 349"/>
                    <a:gd name="T22" fmla="*/ 174 w 1539"/>
                    <a:gd name="T23" fmla="*/ 25 h 349"/>
                    <a:gd name="T24" fmla="*/ 100 w 1539"/>
                    <a:gd name="T25" fmla="*/ 103 h 349"/>
                    <a:gd name="T26" fmla="*/ 147 w 1539"/>
                    <a:gd name="T27" fmla="*/ 104 h 349"/>
                    <a:gd name="T28" fmla="*/ 211 w 1539"/>
                    <a:gd name="T29" fmla="*/ 91 h 349"/>
                    <a:gd name="T30" fmla="*/ 264 w 1539"/>
                    <a:gd name="T31" fmla="*/ 215 h 349"/>
                    <a:gd name="T32" fmla="*/ 174 w 1539"/>
                    <a:gd name="T33" fmla="*/ 324 h 349"/>
                    <a:gd name="T34" fmla="*/ 306 w 1539"/>
                    <a:gd name="T35" fmla="*/ 103 h 349"/>
                    <a:gd name="T36" fmla="*/ 324 w 1539"/>
                    <a:gd name="T37" fmla="*/ 174 h 349"/>
                    <a:gd name="T38" fmla="*/ 349 w 1539"/>
                    <a:gd name="T39" fmla="*/ 174 h 349"/>
                    <a:gd name="T40" fmla="*/ 174 w 1539"/>
                    <a:gd name="T41" fmla="*/ 8 h 349"/>
                    <a:gd name="T42" fmla="*/ 517 w 1539"/>
                    <a:gd name="T43" fmla="*/ 193 h 349"/>
                    <a:gd name="T44" fmla="*/ 586 w 1539"/>
                    <a:gd name="T45" fmla="*/ 91 h 349"/>
                    <a:gd name="T46" fmla="*/ 508 w 1539"/>
                    <a:gd name="T47" fmla="*/ 244 h 349"/>
                    <a:gd name="T48" fmla="*/ 396 w 1539"/>
                    <a:gd name="T49" fmla="*/ 128 h 349"/>
                    <a:gd name="T50" fmla="*/ 438 w 1539"/>
                    <a:gd name="T51" fmla="*/ 98 h 349"/>
                    <a:gd name="T52" fmla="*/ 483 w 1539"/>
                    <a:gd name="T53" fmla="*/ 91 h 349"/>
                    <a:gd name="T54" fmla="*/ 632 w 1539"/>
                    <a:gd name="T55" fmla="*/ 121 h 349"/>
                    <a:gd name="T56" fmla="*/ 590 w 1539"/>
                    <a:gd name="T57" fmla="*/ 181 h 349"/>
                    <a:gd name="T58" fmla="*/ 1046 w 1539"/>
                    <a:gd name="T59" fmla="*/ 231 h 349"/>
                    <a:gd name="T60" fmla="*/ 995 w 1539"/>
                    <a:gd name="T61" fmla="*/ 192 h 349"/>
                    <a:gd name="T62" fmla="*/ 1038 w 1539"/>
                    <a:gd name="T63" fmla="*/ 91 h 349"/>
                    <a:gd name="T64" fmla="*/ 1019 w 1539"/>
                    <a:gd name="T65" fmla="*/ 192 h 349"/>
                    <a:gd name="T66" fmla="*/ 1019 w 1539"/>
                    <a:gd name="T67" fmla="*/ 163 h 349"/>
                    <a:gd name="T68" fmla="*/ 1325 w 1539"/>
                    <a:gd name="T69" fmla="*/ 206 h 349"/>
                    <a:gd name="T70" fmla="*/ 1267 w 1539"/>
                    <a:gd name="T71" fmla="*/ 199 h 349"/>
                    <a:gd name="T72" fmla="*/ 1302 w 1539"/>
                    <a:gd name="T73" fmla="*/ 153 h 349"/>
                    <a:gd name="T74" fmla="*/ 1286 w 1539"/>
                    <a:gd name="T75" fmla="*/ 135 h 349"/>
                    <a:gd name="T76" fmla="*/ 1321 w 1539"/>
                    <a:gd name="T77" fmla="*/ 125 h 349"/>
                    <a:gd name="T78" fmla="*/ 1244 w 1539"/>
                    <a:gd name="T79" fmla="*/ 203 h 349"/>
                    <a:gd name="T80" fmla="*/ 1205 w 1539"/>
                    <a:gd name="T81" fmla="*/ 158 h 349"/>
                    <a:gd name="T82" fmla="*/ 1122 w 1539"/>
                    <a:gd name="T83" fmla="*/ 160 h 349"/>
                    <a:gd name="T84" fmla="*/ 1168 w 1539"/>
                    <a:gd name="T85" fmla="*/ 238 h 349"/>
                    <a:gd name="T86" fmla="*/ 1151 w 1539"/>
                    <a:gd name="T87" fmla="*/ 191 h 349"/>
                    <a:gd name="T88" fmla="*/ 1325 w 1539"/>
                    <a:gd name="T89" fmla="*/ 206 h 349"/>
                    <a:gd name="T90" fmla="*/ 1181 w 1539"/>
                    <a:gd name="T91" fmla="*/ 158 h 349"/>
                    <a:gd name="T92" fmla="*/ 1363 w 1539"/>
                    <a:gd name="T93" fmla="*/ 231 h 349"/>
                    <a:gd name="T94" fmla="*/ 1358 w 1539"/>
                    <a:gd name="T95" fmla="*/ 196 h 349"/>
                    <a:gd name="T96" fmla="*/ 1375 w 1539"/>
                    <a:gd name="T97" fmla="*/ 184 h 349"/>
                    <a:gd name="T98" fmla="*/ 1418 w 1539"/>
                    <a:gd name="T99" fmla="*/ 121 h 349"/>
                    <a:gd name="T100" fmla="*/ 1389 w 1539"/>
                    <a:gd name="T101" fmla="*/ 132 h 349"/>
                    <a:gd name="T102" fmla="*/ 1435 w 1539"/>
                    <a:gd name="T103" fmla="*/ 206 h 349"/>
                    <a:gd name="T104" fmla="*/ 1462 w 1539"/>
                    <a:gd name="T105" fmla="*/ 242 h 349"/>
                    <a:gd name="T106" fmla="*/ 1501 w 1539"/>
                    <a:gd name="T107" fmla="*/ 231 h 349"/>
                    <a:gd name="T108" fmla="*/ 1456 w 1539"/>
                    <a:gd name="T109" fmla="*/ 151 h 349"/>
                    <a:gd name="T110" fmla="*/ 1529 w 1539"/>
                    <a:gd name="T111" fmla="*/ 121 h 349"/>
                    <a:gd name="T112" fmla="*/ 1475 w 1539"/>
                    <a:gd name="T113" fmla="*/ 146 h 349"/>
                    <a:gd name="T114" fmla="*/ 1498 w 1539"/>
                    <a:gd name="T115" fmla="*/ 242 h 3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539" h="349">
                      <a:moveTo>
                        <a:pt x="893" y="125"/>
                      </a:moveTo>
                      <a:cubicBezTo>
                        <a:pt x="832" y="125"/>
                        <a:pt x="832" y="125"/>
                        <a:pt x="832" y="125"/>
                      </a:cubicBezTo>
                      <a:cubicBezTo>
                        <a:pt x="832" y="132"/>
                        <a:pt x="832" y="132"/>
                        <a:pt x="832" y="132"/>
                      </a:cubicBezTo>
                      <a:cubicBezTo>
                        <a:pt x="851" y="132"/>
                        <a:pt x="854" y="136"/>
                        <a:pt x="854" y="160"/>
                      </a:cubicBezTo>
                      <a:cubicBezTo>
                        <a:pt x="854" y="203"/>
                        <a:pt x="854" y="203"/>
                        <a:pt x="854" y="203"/>
                      </a:cubicBezTo>
                      <a:cubicBezTo>
                        <a:pt x="854" y="227"/>
                        <a:pt x="851" y="232"/>
                        <a:pt x="832" y="232"/>
                      </a:cubicBezTo>
                      <a:cubicBezTo>
                        <a:pt x="818" y="230"/>
                        <a:pt x="808" y="222"/>
                        <a:pt x="794" y="207"/>
                      </a:cubicBezTo>
                      <a:cubicBezTo>
                        <a:pt x="779" y="190"/>
                        <a:pt x="779" y="190"/>
                        <a:pt x="779" y="190"/>
                      </a:cubicBezTo>
                      <a:cubicBezTo>
                        <a:pt x="800" y="186"/>
                        <a:pt x="811" y="173"/>
                        <a:pt x="811" y="158"/>
                      </a:cubicBezTo>
                      <a:cubicBezTo>
                        <a:pt x="811" y="139"/>
                        <a:pt x="795" y="125"/>
                        <a:pt x="765" y="125"/>
                      </a:cubicBezTo>
                      <a:cubicBezTo>
                        <a:pt x="705" y="125"/>
                        <a:pt x="705" y="125"/>
                        <a:pt x="705" y="125"/>
                      </a:cubicBezTo>
                      <a:cubicBezTo>
                        <a:pt x="705" y="132"/>
                        <a:pt x="705" y="132"/>
                        <a:pt x="705" y="132"/>
                      </a:cubicBezTo>
                      <a:cubicBezTo>
                        <a:pt x="724" y="132"/>
                        <a:pt x="727" y="136"/>
                        <a:pt x="727" y="160"/>
                      </a:cubicBezTo>
                      <a:cubicBezTo>
                        <a:pt x="727" y="203"/>
                        <a:pt x="727" y="203"/>
                        <a:pt x="727" y="203"/>
                      </a:cubicBezTo>
                      <a:cubicBezTo>
                        <a:pt x="727" y="227"/>
                        <a:pt x="724" y="232"/>
                        <a:pt x="705" y="232"/>
                      </a:cubicBezTo>
                      <a:cubicBezTo>
                        <a:pt x="705" y="238"/>
                        <a:pt x="705" y="238"/>
                        <a:pt x="705" y="238"/>
                      </a:cubicBezTo>
                      <a:cubicBezTo>
                        <a:pt x="773" y="238"/>
                        <a:pt x="773" y="238"/>
                        <a:pt x="773" y="238"/>
                      </a:cubicBezTo>
                      <a:cubicBezTo>
                        <a:pt x="773" y="232"/>
                        <a:pt x="773" y="232"/>
                        <a:pt x="773" y="232"/>
                      </a:cubicBezTo>
                      <a:cubicBezTo>
                        <a:pt x="754" y="232"/>
                        <a:pt x="751" y="227"/>
                        <a:pt x="751" y="203"/>
                      </a:cubicBezTo>
                      <a:cubicBezTo>
                        <a:pt x="751" y="191"/>
                        <a:pt x="751" y="191"/>
                        <a:pt x="751" y="191"/>
                      </a:cubicBezTo>
                      <a:cubicBezTo>
                        <a:pt x="757" y="191"/>
                        <a:pt x="757" y="191"/>
                        <a:pt x="757" y="191"/>
                      </a:cubicBezTo>
                      <a:cubicBezTo>
                        <a:pt x="794" y="238"/>
                        <a:pt x="794" y="238"/>
                        <a:pt x="794" y="238"/>
                      </a:cubicBezTo>
                      <a:cubicBezTo>
                        <a:pt x="893" y="238"/>
                        <a:pt x="893" y="238"/>
                        <a:pt x="893" y="238"/>
                      </a:cubicBezTo>
                      <a:cubicBezTo>
                        <a:pt x="941" y="238"/>
                        <a:pt x="962" y="212"/>
                        <a:pt x="962" y="181"/>
                      </a:cubicBezTo>
                      <a:cubicBezTo>
                        <a:pt x="962" y="151"/>
                        <a:pt x="941" y="125"/>
                        <a:pt x="893" y="125"/>
                      </a:cubicBezTo>
                      <a:close/>
                      <a:moveTo>
                        <a:pt x="751" y="180"/>
                      </a:moveTo>
                      <a:cubicBezTo>
                        <a:pt x="751" y="135"/>
                        <a:pt x="751" y="135"/>
                        <a:pt x="751" y="135"/>
                      </a:cubicBezTo>
                      <a:cubicBezTo>
                        <a:pt x="765" y="135"/>
                        <a:pt x="765" y="135"/>
                        <a:pt x="765" y="135"/>
                      </a:cubicBezTo>
                      <a:cubicBezTo>
                        <a:pt x="780" y="135"/>
                        <a:pt x="787" y="146"/>
                        <a:pt x="787" y="158"/>
                      </a:cubicBezTo>
                      <a:cubicBezTo>
                        <a:pt x="787" y="170"/>
                        <a:pt x="780" y="180"/>
                        <a:pt x="765" y="180"/>
                      </a:cubicBezTo>
                      <a:lnTo>
                        <a:pt x="751" y="180"/>
                      </a:lnTo>
                      <a:close/>
                      <a:moveTo>
                        <a:pt x="894" y="228"/>
                      </a:moveTo>
                      <a:cubicBezTo>
                        <a:pt x="891" y="228"/>
                        <a:pt x="891" y="228"/>
                        <a:pt x="891" y="228"/>
                      </a:cubicBezTo>
                      <a:cubicBezTo>
                        <a:pt x="879" y="228"/>
                        <a:pt x="877" y="224"/>
                        <a:pt x="877" y="209"/>
                      </a:cubicBezTo>
                      <a:cubicBezTo>
                        <a:pt x="877" y="135"/>
                        <a:pt x="877" y="135"/>
                        <a:pt x="877" y="135"/>
                      </a:cubicBezTo>
                      <a:cubicBezTo>
                        <a:pt x="877" y="135"/>
                        <a:pt x="892" y="135"/>
                        <a:pt x="894" y="135"/>
                      </a:cubicBezTo>
                      <a:cubicBezTo>
                        <a:pt x="929" y="135"/>
                        <a:pt x="935" y="161"/>
                        <a:pt x="935" y="181"/>
                      </a:cubicBezTo>
                      <a:cubicBezTo>
                        <a:pt x="935" y="202"/>
                        <a:pt x="929" y="228"/>
                        <a:pt x="894" y="228"/>
                      </a:cubicBezTo>
                      <a:close/>
                      <a:moveTo>
                        <a:pt x="25" y="174"/>
                      </a:moveTo>
                      <a:cubicBezTo>
                        <a:pt x="25" y="234"/>
                        <a:pt x="59" y="285"/>
                        <a:pt x="109" y="309"/>
                      </a:cubicBezTo>
                      <a:cubicBezTo>
                        <a:pt x="38" y="114"/>
                        <a:pt x="38" y="114"/>
                        <a:pt x="38" y="114"/>
                      </a:cubicBezTo>
                      <a:cubicBezTo>
                        <a:pt x="29" y="132"/>
                        <a:pt x="25" y="153"/>
                        <a:pt x="25" y="174"/>
                      </a:cubicBezTo>
                      <a:close/>
                      <a:moveTo>
                        <a:pt x="275" y="167"/>
                      </a:moveTo>
                      <a:cubicBezTo>
                        <a:pt x="275" y="148"/>
                        <a:pt x="269" y="136"/>
                        <a:pt x="263" y="126"/>
                      </a:cubicBezTo>
                      <a:cubicBezTo>
                        <a:pt x="256" y="113"/>
                        <a:pt x="248" y="103"/>
                        <a:pt x="248" y="91"/>
                      </a:cubicBezTo>
                      <a:cubicBezTo>
                        <a:pt x="248" y="77"/>
                        <a:pt x="259" y="64"/>
                        <a:pt x="274" y="64"/>
                      </a:cubicBezTo>
                      <a:cubicBezTo>
                        <a:pt x="274" y="64"/>
                        <a:pt x="275" y="64"/>
                        <a:pt x="275" y="64"/>
                      </a:cubicBezTo>
                      <a:cubicBezTo>
                        <a:pt x="249" y="40"/>
                        <a:pt x="213" y="25"/>
                        <a:pt x="174" y="25"/>
                      </a:cubicBezTo>
                      <a:cubicBezTo>
                        <a:pt x="122" y="25"/>
                        <a:pt x="76" y="52"/>
                        <a:pt x="49" y="92"/>
                      </a:cubicBezTo>
                      <a:cubicBezTo>
                        <a:pt x="53" y="92"/>
                        <a:pt x="56" y="92"/>
                        <a:pt x="59" y="92"/>
                      </a:cubicBezTo>
                      <a:cubicBezTo>
                        <a:pt x="75" y="92"/>
                        <a:pt x="99" y="91"/>
                        <a:pt x="99" y="91"/>
                      </a:cubicBezTo>
                      <a:cubicBezTo>
                        <a:pt x="107" y="90"/>
                        <a:pt x="108" y="102"/>
                        <a:pt x="100" y="103"/>
                      </a:cubicBezTo>
                      <a:cubicBezTo>
                        <a:pt x="100" y="103"/>
                        <a:pt x="92" y="104"/>
                        <a:pt x="83" y="104"/>
                      </a:cubicBezTo>
                      <a:cubicBezTo>
                        <a:pt x="137" y="266"/>
                        <a:pt x="137" y="266"/>
                        <a:pt x="137" y="266"/>
                      </a:cubicBezTo>
                      <a:cubicBezTo>
                        <a:pt x="170" y="168"/>
                        <a:pt x="170" y="168"/>
                        <a:pt x="170" y="168"/>
                      </a:cubicBezTo>
                      <a:cubicBezTo>
                        <a:pt x="147" y="104"/>
                        <a:pt x="147" y="104"/>
                        <a:pt x="147" y="104"/>
                      </a:cubicBezTo>
                      <a:cubicBezTo>
                        <a:pt x="139" y="104"/>
                        <a:pt x="131" y="103"/>
                        <a:pt x="131" y="103"/>
                      </a:cubicBezTo>
                      <a:cubicBezTo>
                        <a:pt x="123" y="102"/>
                        <a:pt x="124" y="90"/>
                        <a:pt x="132" y="91"/>
                      </a:cubicBezTo>
                      <a:cubicBezTo>
                        <a:pt x="132" y="91"/>
                        <a:pt x="157" y="92"/>
                        <a:pt x="171" y="92"/>
                      </a:cubicBezTo>
                      <a:cubicBezTo>
                        <a:pt x="187" y="92"/>
                        <a:pt x="211" y="91"/>
                        <a:pt x="211" y="91"/>
                      </a:cubicBezTo>
                      <a:cubicBezTo>
                        <a:pt x="219" y="90"/>
                        <a:pt x="220" y="102"/>
                        <a:pt x="212" y="103"/>
                      </a:cubicBezTo>
                      <a:cubicBezTo>
                        <a:pt x="212" y="103"/>
                        <a:pt x="204" y="104"/>
                        <a:pt x="195" y="104"/>
                      </a:cubicBezTo>
                      <a:cubicBezTo>
                        <a:pt x="249" y="265"/>
                        <a:pt x="249" y="265"/>
                        <a:pt x="249" y="265"/>
                      </a:cubicBezTo>
                      <a:cubicBezTo>
                        <a:pt x="264" y="215"/>
                        <a:pt x="264" y="215"/>
                        <a:pt x="264" y="215"/>
                      </a:cubicBezTo>
                      <a:cubicBezTo>
                        <a:pt x="272" y="196"/>
                        <a:pt x="275" y="180"/>
                        <a:pt x="275" y="167"/>
                      </a:cubicBezTo>
                      <a:close/>
                      <a:moveTo>
                        <a:pt x="177" y="188"/>
                      </a:moveTo>
                      <a:cubicBezTo>
                        <a:pt x="132" y="318"/>
                        <a:pt x="132" y="318"/>
                        <a:pt x="132" y="318"/>
                      </a:cubicBezTo>
                      <a:cubicBezTo>
                        <a:pt x="146" y="322"/>
                        <a:pt x="160" y="324"/>
                        <a:pt x="174" y="324"/>
                      </a:cubicBezTo>
                      <a:cubicBezTo>
                        <a:pt x="192" y="324"/>
                        <a:pt x="209" y="321"/>
                        <a:pt x="224" y="316"/>
                      </a:cubicBezTo>
                      <a:cubicBezTo>
                        <a:pt x="224" y="315"/>
                        <a:pt x="223" y="314"/>
                        <a:pt x="223" y="314"/>
                      </a:cubicBezTo>
                      <a:lnTo>
                        <a:pt x="177" y="188"/>
                      </a:lnTo>
                      <a:close/>
                      <a:moveTo>
                        <a:pt x="306" y="103"/>
                      </a:moveTo>
                      <a:cubicBezTo>
                        <a:pt x="306" y="107"/>
                        <a:pt x="307" y="113"/>
                        <a:pt x="307" y="118"/>
                      </a:cubicBezTo>
                      <a:cubicBezTo>
                        <a:pt x="307" y="133"/>
                        <a:pt x="304" y="150"/>
                        <a:pt x="295" y="172"/>
                      </a:cubicBezTo>
                      <a:cubicBezTo>
                        <a:pt x="250" y="304"/>
                        <a:pt x="250" y="304"/>
                        <a:pt x="250" y="304"/>
                      </a:cubicBezTo>
                      <a:cubicBezTo>
                        <a:pt x="294" y="278"/>
                        <a:pt x="324" y="230"/>
                        <a:pt x="324" y="174"/>
                      </a:cubicBezTo>
                      <a:cubicBezTo>
                        <a:pt x="324" y="148"/>
                        <a:pt x="317" y="124"/>
                        <a:pt x="306" y="103"/>
                      </a:cubicBezTo>
                      <a:close/>
                      <a:moveTo>
                        <a:pt x="0" y="174"/>
                      </a:moveTo>
                      <a:cubicBezTo>
                        <a:pt x="0" y="271"/>
                        <a:pt x="78" y="349"/>
                        <a:pt x="174" y="349"/>
                      </a:cubicBezTo>
                      <a:cubicBezTo>
                        <a:pt x="271" y="349"/>
                        <a:pt x="349" y="271"/>
                        <a:pt x="349" y="174"/>
                      </a:cubicBezTo>
                      <a:cubicBezTo>
                        <a:pt x="349" y="78"/>
                        <a:pt x="271" y="0"/>
                        <a:pt x="174" y="0"/>
                      </a:cubicBezTo>
                      <a:cubicBezTo>
                        <a:pt x="78" y="0"/>
                        <a:pt x="0" y="78"/>
                        <a:pt x="0" y="174"/>
                      </a:cubicBezTo>
                      <a:close/>
                      <a:moveTo>
                        <a:pt x="8" y="174"/>
                      </a:moveTo>
                      <a:cubicBezTo>
                        <a:pt x="8" y="83"/>
                        <a:pt x="83" y="8"/>
                        <a:pt x="174" y="8"/>
                      </a:cubicBezTo>
                      <a:cubicBezTo>
                        <a:pt x="266" y="8"/>
                        <a:pt x="341" y="83"/>
                        <a:pt x="341" y="174"/>
                      </a:cubicBezTo>
                      <a:cubicBezTo>
                        <a:pt x="341" y="266"/>
                        <a:pt x="266" y="341"/>
                        <a:pt x="174" y="341"/>
                      </a:cubicBezTo>
                      <a:cubicBezTo>
                        <a:pt x="83" y="341"/>
                        <a:pt x="8" y="266"/>
                        <a:pt x="8" y="174"/>
                      </a:cubicBezTo>
                      <a:close/>
                      <a:moveTo>
                        <a:pt x="517" y="193"/>
                      </a:moveTo>
                      <a:cubicBezTo>
                        <a:pt x="540" y="124"/>
                        <a:pt x="540" y="124"/>
                        <a:pt x="540" y="124"/>
                      </a:cubicBezTo>
                      <a:cubicBezTo>
                        <a:pt x="547" y="104"/>
                        <a:pt x="544" y="98"/>
                        <a:pt x="522" y="98"/>
                      </a:cubicBezTo>
                      <a:cubicBezTo>
                        <a:pt x="522" y="91"/>
                        <a:pt x="522" y="91"/>
                        <a:pt x="522" y="91"/>
                      </a:cubicBezTo>
                      <a:cubicBezTo>
                        <a:pt x="586" y="91"/>
                        <a:pt x="586" y="91"/>
                        <a:pt x="586" y="91"/>
                      </a:cubicBezTo>
                      <a:cubicBezTo>
                        <a:pt x="586" y="98"/>
                        <a:pt x="586" y="98"/>
                        <a:pt x="586" y="98"/>
                      </a:cubicBezTo>
                      <a:cubicBezTo>
                        <a:pt x="565" y="98"/>
                        <a:pt x="560" y="103"/>
                        <a:pt x="551" y="128"/>
                      </a:cubicBezTo>
                      <a:cubicBezTo>
                        <a:pt x="512" y="244"/>
                        <a:pt x="512" y="244"/>
                        <a:pt x="512" y="244"/>
                      </a:cubicBezTo>
                      <a:cubicBezTo>
                        <a:pt x="508" y="244"/>
                        <a:pt x="508" y="244"/>
                        <a:pt x="508" y="244"/>
                      </a:cubicBezTo>
                      <a:cubicBezTo>
                        <a:pt x="474" y="138"/>
                        <a:pt x="474" y="138"/>
                        <a:pt x="474" y="138"/>
                      </a:cubicBezTo>
                      <a:cubicBezTo>
                        <a:pt x="438" y="244"/>
                        <a:pt x="438" y="244"/>
                        <a:pt x="438" y="244"/>
                      </a:cubicBezTo>
                      <a:cubicBezTo>
                        <a:pt x="434" y="244"/>
                        <a:pt x="434" y="244"/>
                        <a:pt x="434" y="244"/>
                      </a:cubicBezTo>
                      <a:cubicBezTo>
                        <a:pt x="396" y="128"/>
                        <a:pt x="396" y="128"/>
                        <a:pt x="396" y="128"/>
                      </a:cubicBezTo>
                      <a:cubicBezTo>
                        <a:pt x="388" y="103"/>
                        <a:pt x="383" y="98"/>
                        <a:pt x="363" y="98"/>
                      </a:cubicBezTo>
                      <a:cubicBezTo>
                        <a:pt x="363" y="91"/>
                        <a:pt x="363" y="91"/>
                        <a:pt x="363" y="91"/>
                      </a:cubicBezTo>
                      <a:cubicBezTo>
                        <a:pt x="438" y="91"/>
                        <a:pt x="438" y="91"/>
                        <a:pt x="438" y="91"/>
                      </a:cubicBezTo>
                      <a:cubicBezTo>
                        <a:pt x="438" y="98"/>
                        <a:pt x="438" y="98"/>
                        <a:pt x="438" y="98"/>
                      </a:cubicBezTo>
                      <a:cubicBezTo>
                        <a:pt x="418" y="98"/>
                        <a:pt x="413" y="103"/>
                        <a:pt x="420" y="124"/>
                      </a:cubicBezTo>
                      <a:cubicBezTo>
                        <a:pt x="443" y="193"/>
                        <a:pt x="443" y="193"/>
                        <a:pt x="443" y="193"/>
                      </a:cubicBezTo>
                      <a:cubicBezTo>
                        <a:pt x="477" y="91"/>
                        <a:pt x="477" y="91"/>
                        <a:pt x="477" y="91"/>
                      </a:cubicBezTo>
                      <a:cubicBezTo>
                        <a:pt x="483" y="91"/>
                        <a:pt x="483" y="91"/>
                        <a:pt x="483" y="91"/>
                      </a:cubicBezTo>
                      <a:lnTo>
                        <a:pt x="517" y="193"/>
                      </a:lnTo>
                      <a:close/>
                      <a:moveTo>
                        <a:pt x="632" y="242"/>
                      </a:moveTo>
                      <a:cubicBezTo>
                        <a:pt x="595" y="242"/>
                        <a:pt x="564" y="215"/>
                        <a:pt x="564" y="181"/>
                      </a:cubicBezTo>
                      <a:cubicBezTo>
                        <a:pt x="564" y="148"/>
                        <a:pt x="595" y="121"/>
                        <a:pt x="632" y="121"/>
                      </a:cubicBezTo>
                      <a:cubicBezTo>
                        <a:pt x="669" y="121"/>
                        <a:pt x="700" y="148"/>
                        <a:pt x="700" y="181"/>
                      </a:cubicBezTo>
                      <a:cubicBezTo>
                        <a:pt x="700" y="215"/>
                        <a:pt x="669" y="242"/>
                        <a:pt x="632" y="242"/>
                      </a:cubicBezTo>
                      <a:close/>
                      <a:moveTo>
                        <a:pt x="632" y="131"/>
                      </a:moveTo>
                      <a:cubicBezTo>
                        <a:pt x="601" y="131"/>
                        <a:pt x="590" y="159"/>
                        <a:pt x="590" y="181"/>
                      </a:cubicBezTo>
                      <a:cubicBezTo>
                        <a:pt x="590" y="204"/>
                        <a:pt x="601" y="232"/>
                        <a:pt x="632" y="232"/>
                      </a:cubicBezTo>
                      <a:cubicBezTo>
                        <a:pt x="663" y="232"/>
                        <a:pt x="674" y="204"/>
                        <a:pt x="674" y="181"/>
                      </a:cubicBezTo>
                      <a:cubicBezTo>
                        <a:pt x="674" y="159"/>
                        <a:pt x="663" y="131"/>
                        <a:pt x="632" y="131"/>
                      </a:cubicBezTo>
                      <a:close/>
                      <a:moveTo>
                        <a:pt x="1046" y="231"/>
                      </a:moveTo>
                      <a:cubicBezTo>
                        <a:pt x="1046" y="238"/>
                        <a:pt x="1046" y="238"/>
                        <a:pt x="1046" y="238"/>
                      </a:cubicBezTo>
                      <a:cubicBezTo>
                        <a:pt x="968" y="238"/>
                        <a:pt x="968" y="238"/>
                        <a:pt x="968" y="238"/>
                      </a:cubicBezTo>
                      <a:cubicBezTo>
                        <a:pt x="968" y="231"/>
                        <a:pt x="968" y="231"/>
                        <a:pt x="968" y="231"/>
                      </a:cubicBezTo>
                      <a:cubicBezTo>
                        <a:pt x="991" y="231"/>
                        <a:pt x="995" y="225"/>
                        <a:pt x="995" y="192"/>
                      </a:cubicBezTo>
                      <a:cubicBezTo>
                        <a:pt x="995" y="137"/>
                        <a:pt x="995" y="137"/>
                        <a:pt x="995" y="137"/>
                      </a:cubicBezTo>
                      <a:cubicBezTo>
                        <a:pt x="995" y="104"/>
                        <a:pt x="991" y="98"/>
                        <a:pt x="968" y="98"/>
                      </a:cubicBezTo>
                      <a:cubicBezTo>
                        <a:pt x="968" y="91"/>
                        <a:pt x="968" y="91"/>
                        <a:pt x="968" y="91"/>
                      </a:cubicBezTo>
                      <a:cubicBezTo>
                        <a:pt x="1038" y="91"/>
                        <a:pt x="1038" y="91"/>
                        <a:pt x="1038" y="91"/>
                      </a:cubicBezTo>
                      <a:cubicBezTo>
                        <a:pt x="1073" y="91"/>
                        <a:pt x="1092" y="109"/>
                        <a:pt x="1092" y="133"/>
                      </a:cubicBezTo>
                      <a:cubicBezTo>
                        <a:pt x="1092" y="157"/>
                        <a:pt x="1073" y="175"/>
                        <a:pt x="1038" y="175"/>
                      </a:cubicBezTo>
                      <a:cubicBezTo>
                        <a:pt x="1019" y="175"/>
                        <a:pt x="1019" y="175"/>
                        <a:pt x="1019" y="175"/>
                      </a:cubicBezTo>
                      <a:cubicBezTo>
                        <a:pt x="1019" y="192"/>
                        <a:pt x="1019" y="192"/>
                        <a:pt x="1019" y="192"/>
                      </a:cubicBezTo>
                      <a:cubicBezTo>
                        <a:pt x="1019" y="225"/>
                        <a:pt x="1023" y="231"/>
                        <a:pt x="1046" y="231"/>
                      </a:cubicBezTo>
                      <a:close/>
                      <a:moveTo>
                        <a:pt x="1038" y="104"/>
                      </a:moveTo>
                      <a:cubicBezTo>
                        <a:pt x="1019" y="104"/>
                        <a:pt x="1019" y="104"/>
                        <a:pt x="1019" y="104"/>
                      </a:cubicBezTo>
                      <a:cubicBezTo>
                        <a:pt x="1019" y="163"/>
                        <a:pt x="1019" y="163"/>
                        <a:pt x="1019" y="163"/>
                      </a:cubicBezTo>
                      <a:cubicBezTo>
                        <a:pt x="1038" y="163"/>
                        <a:pt x="1038" y="163"/>
                        <a:pt x="1038" y="163"/>
                      </a:cubicBezTo>
                      <a:cubicBezTo>
                        <a:pt x="1057" y="163"/>
                        <a:pt x="1066" y="149"/>
                        <a:pt x="1066" y="133"/>
                      </a:cubicBezTo>
                      <a:cubicBezTo>
                        <a:pt x="1066" y="117"/>
                        <a:pt x="1057" y="104"/>
                        <a:pt x="1038" y="104"/>
                      </a:cubicBezTo>
                      <a:close/>
                      <a:moveTo>
                        <a:pt x="1325" y="206"/>
                      </a:moveTo>
                      <a:cubicBezTo>
                        <a:pt x="1323" y="212"/>
                        <a:pt x="1323" y="212"/>
                        <a:pt x="1323" y="212"/>
                      </a:cubicBezTo>
                      <a:cubicBezTo>
                        <a:pt x="1320" y="223"/>
                        <a:pt x="1317" y="228"/>
                        <a:pt x="1292" y="228"/>
                      </a:cubicBezTo>
                      <a:cubicBezTo>
                        <a:pt x="1288" y="228"/>
                        <a:pt x="1288" y="228"/>
                        <a:pt x="1288" y="228"/>
                      </a:cubicBezTo>
                      <a:cubicBezTo>
                        <a:pt x="1270" y="228"/>
                        <a:pt x="1267" y="223"/>
                        <a:pt x="1267" y="199"/>
                      </a:cubicBezTo>
                      <a:cubicBezTo>
                        <a:pt x="1267" y="184"/>
                        <a:pt x="1267" y="184"/>
                        <a:pt x="1267" y="184"/>
                      </a:cubicBezTo>
                      <a:cubicBezTo>
                        <a:pt x="1294" y="184"/>
                        <a:pt x="1296" y="186"/>
                        <a:pt x="1296" y="204"/>
                      </a:cubicBezTo>
                      <a:cubicBezTo>
                        <a:pt x="1302" y="204"/>
                        <a:pt x="1302" y="204"/>
                        <a:pt x="1302" y="204"/>
                      </a:cubicBezTo>
                      <a:cubicBezTo>
                        <a:pt x="1302" y="153"/>
                        <a:pt x="1302" y="153"/>
                        <a:pt x="1302" y="153"/>
                      </a:cubicBezTo>
                      <a:cubicBezTo>
                        <a:pt x="1296" y="153"/>
                        <a:pt x="1296" y="153"/>
                        <a:pt x="1296" y="153"/>
                      </a:cubicBezTo>
                      <a:cubicBezTo>
                        <a:pt x="1296" y="171"/>
                        <a:pt x="1294" y="173"/>
                        <a:pt x="1267" y="173"/>
                      </a:cubicBezTo>
                      <a:cubicBezTo>
                        <a:pt x="1267" y="135"/>
                        <a:pt x="1267" y="135"/>
                        <a:pt x="1267" y="135"/>
                      </a:cubicBezTo>
                      <a:cubicBezTo>
                        <a:pt x="1286" y="135"/>
                        <a:pt x="1286" y="135"/>
                        <a:pt x="1286" y="135"/>
                      </a:cubicBezTo>
                      <a:cubicBezTo>
                        <a:pt x="1310" y="135"/>
                        <a:pt x="1313" y="139"/>
                        <a:pt x="1317" y="151"/>
                      </a:cubicBezTo>
                      <a:cubicBezTo>
                        <a:pt x="1318" y="157"/>
                        <a:pt x="1318" y="157"/>
                        <a:pt x="1318" y="157"/>
                      </a:cubicBezTo>
                      <a:cubicBezTo>
                        <a:pt x="1324" y="157"/>
                        <a:pt x="1324" y="157"/>
                        <a:pt x="1324" y="157"/>
                      </a:cubicBezTo>
                      <a:cubicBezTo>
                        <a:pt x="1321" y="125"/>
                        <a:pt x="1321" y="125"/>
                        <a:pt x="1321" y="125"/>
                      </a:cubicBezTo>
                      <a:cubicBezTo>
                        <a:pt x="1222" y="125"/>
                        <a:pt x="1222" y="125"/>
                        <a:pt x="1222" y="125"/>
                      </a:cubicBezTo>
                      <a:cubicBezTo>
                        <a:pt x="1222" y="132"/>
                        <a:pt x="1222" y="132"/>
                        <a:pt x="1222" y="132"/>
                      </a:cubicBezTo>
                      <a:cubicBezTo>
                        <a:pt x="1241" y="132"/>
                        <a:pt x="1244" y="136"/>
                        <a:pt x="1244" y="160"/>
                      </a:cubicBezTo>
                      <a:cubicBezTo>
                        <a:pt x="1244" y="203"/>
                        <a:pt x="1244" y="203"/>
                        <a:pt x="1244" y="203"/>
                      </a:cubicBezTo>
                      <a:cubicBezTo>
                        <a:pt x="1244" y="225"/>
                        <a:pt x="1241" y="231"/>
                        <a:pt x="1226" y="231"/>
                      </a:cubicBezTo>
                      <a:cubicBezTo>
                        <a:pt x="1212" y="229"/>
                        <a:pt x="1202" y="222"/>
                        <a:pt x="1189" y="207"/>
                      </a:cubicBezTo>
                      <a:cubicBezTo>
                        <a:pt x="1173" y="190"/>
                        <a:pt x="1173" y="190"/>
                        <a:pt x="1173" y="190"/>
                      </a:cubicBezTo>
                      <a:cubicBezTo>
                        <a:pt x="1194" y="186"/>
                        <a:pt x="1205" y="173"/>
                        <a:pt x="1205" y="158"/>
                      </a:cubicBezTo>
                      <a:cubicBezTo>
                        <a:pt x="1205" y="139"/>
                        <a:pt x="1190" y="125"/>
                        <a:pt x="1160" y="125"/>
                      </a:cubicBezTo>
                      <a:cubicBezTo>
                        <a:pt x="1100" y="125"/>
                        <a:pt x="1100" y="125"/>
                        <a:pt x="1100" y="125"/>
                      </a:cubicBezTo>
                      <a:cubicBezTo>
                        <a:pt x="1100" y="132"/>
                        <a:pt x="1100" y="132"/>
                        <a:pt x="1100" y="132"/>
                      </a:cubicBezTo>
                      <a:cubicBezTo>
                        <a:pt x="1119" y="132"/>
                        <a:pt x="1122" y="136"/>
                        <a:pt x="1122" y="160"/>
                      </a:cubicBezTo>
                      <a:cubicBezTo>
                        <a:pt x="1122" y="203"/>
                        <a:pt x="1122" y="203"/>
                        <a:pt x="1122" y="203"/>
                      </a:cubicBezTo>
                      <a:cubicBezTo>
                        <a:pt x="1122" y="227"/>
                        <a:pt x="1119" y="232"/>
                        <a:pt x="1100" y="232"/>
                      </a:cubicBezTo>
                      <a:cubicBezTo>
                        <a:pt x="1100" y="238"/>
                        <a:pt x="1100" y="238"/>
                        <a:pt x="1100" y="238"/>
                      </a:cubicBezTo>
                      <a:cubicBezTo>
                        <a:pt x="1168" y="238"/>
                        <a:pt x="1168" y="238"/>
                        <a:pt x="1168" y="238"/>
                      </a:cubicBezTo>
                      <a:cubicBezTo>
                        <a:pt x="1168" y="232"/>
                        <a:pt x="1168" y="232"/>
                        <a:pt x="1168" y="232"/>
                      </a:cubicBezTo>
                      <a:cubicBezTo>
                        <a:pt x="1149" y="232"/>
                        <a:pt x="1146" y="227"/>
                        <a:pt x="1146" y="203"/>
                      </a:cubicBezTo>
                      <a:cubicBezTo>
                        <a:pt x="1146" y="191"/>
                        <a:pt x="1146" y="191"/>
                        <a:pt x="1146" y="191"/>
                      </a:cubicBezTo>
                      <a:cubicBezTo>
                        <a:pt x="1151" y="191"/>
                        <a:pt x="1151" y="191"/>
                        <a:pt x="1151" y="191"/>
                      </a:cubicBezTo>
                      <a:cubicBezTo>
                        <a:pt x="1189" y="238"/>
                        <a:pt x="1189" y="238"/>
                        <a:pt x="1189" y="238"/>
                      </a:cubicBezTo>
                      <a:cubicBezTo>
                        <a:pt x="1328" y="238"/>
                        <a:pt x="1328" y="238"/>
                        <a:pt x="1328" y="238"/>
                      </a:cubicBezTo>
                      <a:cubicBezTo>
                        <a:pt x="1330" y="206"/>
                        <a:pt x="1330" y="206"/>
                        <a:pt x="1330" y="206"/>
                      </a:cubicBezTo>
                      <a:lnTo>
                        <a:pt x="1325" y="206"/>
                      </a:lnTo>
                      <a:close/>
                      <a:moveTo>
                        <a:pt x="1146" y="180"/>
                      </a:moveTo>
                      <a:cubicBezTo>
                        <a:pt x="1146" y="135"/>
                        <a:pt x="1146" y="135"/>
                        <a:pt x="1146" y="135"/>
                      </a:cubicBezTo>
                      <a:cubicBezTo>
                        <a:pt x="1159" y="135"/>
                        <a:pt x="1159" y="135"/>
                        <a:pt x="1159" y="135"/>
                      </a:cubicBezTo>
                      <a:cubicBezTo>
                        <a:pt x="1175" y="135"/>
                        <a:pt x="1181" y="146"/>
                        <a:pt x="1181" y="158"/>
                      </a:cubicBezTo>
                      <a:cubicBezTo>
                        <a:pt x="1181" y="170"/>
                        <a:pt x="1175" y="180"/>
                        <a:pt x="1159" y="180"/>
                      </a:cubicBezTo>
                      <a:lnTo>
                        <a:pt x="1146" y="180"/>
                      </a:lnTo>
                      <a:close/>
                      <a:moveTo>
                        <a:pt x="1394" y="242"/>
                      </a:moveTo>
                      <a:cubicBezTo>
                        <a:pt x="1380" y="242"/>
                        <a:pt x="1368" y="235"/>
                        <a:pt x="1363" y="231"/>
                      </a:cubicBezTo>
                      <a:cubicBezTo>
                        <a:pt x="1362" y="233"/>
                        <a:pt x="1359" y="238"/>
                        <a:pt x="1358" y="242"/>
                      </a:cubicBezTo>
                      <a:cubicBezTo>
                        <a:pt x="1351" y="242"/>
                        <a:pt x="1351" y="242"/>
                        <a:pt x="1351" y="242"/>
                      </a:cubicBezTo>
                      <a:cubicBezTo>
                        <a:pt x="1351" y="196"/>
                        <a:pt x="1351" y="196"/>
                        <a:pt x="1351" y="196"/>
                      </a:cubicBezTo>
                      <a:cubicBezTo>
                        <a:pt x="1358" y="196"/>
                        <a:pt x="1358" y="196"/>
                        <a:pt x="1358" y="196"/>
                      </a:cubicBezTo>
                      <a:cubicBezTo>
                        <a:pt x="1361" y="218"/>
                        <a:pt x="1376" y="231"/>
                        <a:pt x="1396" y="231"/>
                      </a:cubicBezTo>
                      <a:cubicBezTo>
                        <a:pt x="1407" y="231"/>
                        <a:pt x="1416" y="225"/>
                        <a:pt x="1416" y="215"/>
                      </a:cubicBezTo>
                      <a:cubicBezTo>
                        <a:pt x="1416" y="206"/>
                        <a:pt x="1408" y="199"/>
                        <a:pt x="1394" y="193"/>
                      </a:cubicBezTo>
                      <a:cubicBezTo>
                        <a:pt x="1375" y="184"/>
                        <a:pt x="1375" y="184"/>
                        <a:pt x="1375" y="184"/>
                      </a:cubicBezTo>
                      <a:cubicBezTo>
                        <a:pt x="1362" y="177"/>
                        <a:pt x="1351" y="166"/>
                        <a:pt x="1351" y="151"/>
                      </a:cubicBezTo>
                      <a:cubicBezTo>
                        <a:pt x="1351" y="135"/>
                        <a:pt x="1367" y="121"/>
                        <a:pt x="1388" y="121"/>
                      </a:cubicBezTo>
                      <a:cubicBezTo>
                        <a:pt x="1399" y="121"/>
                        <a:pt x="1408" y="125"/>
                        <a:pt x="1414" y="130"/>
                      </a:cubicBezTo>
                      <a:cubicBezTo>
                        <a:pt x="1416" y="129"/>
                        <a:pt x="1417" y="125"/>
                        <a:pt x="1418" y="121"/>
                      </a:cubicBezTo>
                      <a:cubicBezTo>
                        <a:pt x="1425" y="121"/>
                        <a:pt x="1425" y="121"/>
                        <a:pt x="1425" y="121"/>
                      </a:cubicBezTo>
                      <a:cubicBezTo>
                        <a:pt x="1425" y="161"/>
                        <a:pt x="1425" y="161"/>
                        <a:pt x="1425" y="161"/>
                      </a:cubicBezTo>
                      <a:cubicBezTo>
                        <a:pt x="1418" y="161"/>
                        <a:pt x="1418" y="161"/>
                        <a:pt x="1418" y="161"/>
                      </a:cubicBezTo>
                      <a:cubicBezTo>
                        <a:pt x="1415" y="145"/>
                        <a:pt x="1407" y="132"/>
                        <a:pt x="1389" y="132"/>
                      </a:cubicBezTo>
                      <a:cubicBezTo>
                        <a:pt x="1379" y="132"/>
                        <a:pt x="1370" y="137"/>
                        <a:pt x="1370" y="146"/>
                      </a:cubicBezTo>
                      <a:cubicBezTo>
                        <a:pt x="1370" y="154"/>
                        <a:pt x="1377" y="159"/>
                        <a:pt x="1394" y="167"/>
                      </a:cubicBezTo>
                      <a:cubicBezTo>
                        <a:pt x="1412" y="176"/>
                        <a:pt x="1412" y="176"/>
                        <a:pt x="1412" y="176"/>
                      </a:cubicBezTo>
                      <a:cubicBezTo>
                        <a:pt x="1429" y="184"/>
                        <a:pt x="1435" y="196"/>
                        <a:pt x="1435" y="206"/>
                      </a:cubicBezTo>
                      <a:cubicBezTo>
                        <a:pt x="1435" y="228"/>
                        <a:pt x="1416" y="242"/>
                        <a:pt x="1394" y="242"/>
                      </a:cubicBezTo>
                      <a:close/>
                      <a:moveTo>
                        <a:pt x="1498" y="242"/>
                      </a:moveTo>
                      <a:cubicBezTo>
                        <a:pt x="1484" y="242"/>
                        <a:pt x="1473" y="235"/>
                        <a:pt x="1468" y="231"/>
                      </a:cubicBezTo>
                      <a:cubicBezTo>
                        <a:pt x="1466" y="233"/>
                        <a:pt x="1463" y="238"/>
                        <a:pt x="1462" y="242"/>
                      </a:cubicBezTo>
                      <a:cubicBezTo>
                        <a:pt x="1456" y="242"/>
                        <a:pt x="1456" y="242"/>
                        <a:pt x="1456" y="242"/>
                      </a:cubicBezTo>
                      <a:cubicBezTo>
                        <a:pt x="1456" y="196"/>
                        <a:pt x="1456" y="196"/>
                        <a:pt x="1456" y="196"/>
                      </a:cubicBezTo>
                      <a:cubicBezTo>
                        <a:pt x="1462" y="196"/>
                        <a:pt x="1462" y="196"/>
                        <a:pt x="1462" y="196"/>
                      </a:cubicBezTo>
                      <a:cubicBezTo>
                        <a:pt x="1465" y="218"/>
                        <a:pt x="1481" y="231"/>
                        <a:pt x="1501" y="231"/>
                      </a:cubicBezTo>
                      <a:cubicBezTo>
                        <a:pt x="1512" y="231"/>
                        <a:pt x="1520" y="225"/>
                        <a:pt x="1520" y="215"/>
                      </a:cubicBezTo>
                      <a:cubicBezTo>
                        <a:pt x="1520" y="206"/>
                        <a:pt x="1513" y="199"/>
                        <a:pt x="1499" y="193"/>
                      </a:cubicBezTo>
                      <a:cubicBezTo>
                        <a:pt x="1479" y="184"/>
                        <a:pt x="1479" y="184"/>
                        <a:pt x="1479" y="184"/>
                      </a:cubicBezTo>
                      <a:cubicBezTo>
                        <a:pt x="1466" y="177"/>
                        <a:pt x="1456" y="166"/>
                        <a:pt x="1456" y="151"/>
                      </a:cubicBezTo>
                      <a:cubicBezTo>
                        <a:pt x="1456" y="135"/>
                        <a:pt x="1471" y="121"/>
                        <a:pt x="1492" y="121"/>
                      </a:cubicBezTo>
                      <a:cubicBezTo>
                        <a:pt x="1503" y="121"/>
                        <a:pt x="1513" y="125"/>
                        <a:pt x="1518" y="130"/>
                      </a:cubicBezTo>
                      <a:cubicBezTo>
                        <a:pt x="1520" y="129"/>
                        <a:pt x="1522" y="125"/>
                        <a:pt x="1523" y="121"/>
                      </a:cubicBezTo>
                      <a:cubicBezTo>
                        <a:pt x="1529" y="121"/>
                        <a:pt x="1529" y="121"/>
                        <a:pt x="1529" y="121"/>
                      </a:cubicBezTo>
                      <a:cubicBezTo>
                        <a:pt x="1529" y="161"/>
                        <a:pt x="1529" y="161"/>
                        <a:pt x="1529" y="161"/>
                      </a:cubicBezTo>
                      <a:cubicBezTo>
                        <a:pt x="1522" y="161"/>
                        <a:pt x="1522" y="161"/>
                        <a:pt x="1522" y="161"/>
                      </a:cubicBezTo>
                      <a:cubicBezTo>
                        <a:pt x="1520" y="145"/>
                        <a:pt x="1511" y="132"/>
                        <a:pt x="1493" y="132"/>
                      </a:cubicBezTo>
                      <a:cubicBezTo>
                        <a:pt x="1483" y="132"/>
                        <a:pt x="1475" y="137"/>
                        <a:pt x="1475" y="146"/>
                      </a:cubicBezTo>
                      <a:cubicBezTo>
                        <a:pt x="1475" y="154"/>
                        <a:pt x="1482" y="159"/>
                        <a:pt x="1498" y="167"/>
                      </a:cubicBezTo>
                      <a:cubicBezTo>
                        <a:pt x="1517" y="176"/>
                        <a:pt x="1517" y="176"/>
                        <a:pt x="1517" y="176"/>
                      </a:cubicBezTo>
                      <a:cubicBezTo>
                        <a:pt x="1533" y="184"/>
                        <a:pt x="1539" y="196"/>
                        <a:pt x="1539" y="206"/>
                      </a:cubicBezTo>
                      <a:cubicBezTo>
                        <a:pt x="1539" y="228"/>
                        <a:pt x="1521" y="242"/>
                        <a:pt x="1498" y="24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Trebuchet MS" panose="020B0603020202020204" pitchFamily="34" charset="0"/>
                  </a:endParaRPr>
                </a:p>
              </p:txBody>
            </p:sp>
            <p:pic>
              <p:nvPicPr>
                <p:cNvPr id="35" name="Picture 7" descr="http://yuaner.tw/slide-make-a-website/images/drupal_logo.png">
                  <a:extLst>
                    <a:ext uri="{FF2B5EF4-FFF2-40B4-BE49-F238E27FC236}">
                      <a16:creationId xmlns:a16="http://schemas.microsoft.com/office/drawing/2014/main" id="{B8FC2D51-3259-480E-964C-5C105F060CF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50425" y="2636741"/>
                  <a:ext cx="372832" cy="45187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Picture 9" descr="https://www.openshift.com/images/logos/openshift_enterprise_gray.png">
                  <a:extLst>
                    <a:ext uri="{FF2B5EF4-FFF2-40B4-BE49-F238E27FC236}">
                      <a16:creationId xmlns:a16="http://schemas.microsoft.com/office/drawing/2014/main" id="{E3C30EBB-70B4-47B4-B91A-3E828B2FE4C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28122" y="2709128"/>
                  <a:ext cx="1135541" cy="28856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" name="Picture 11">
                  <a:extLst>
                    <a:ext uri="{FF2B5EF4-FFF2-40B4-BE49-F238E27FC236}">
                      <a16:creationId xmlns:a16="http://schemas.microsoft.com/office/drawing/2014/main" id="{46936D95-E7E4-4493-AAD3-C016DE299C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7454859" y="2823061"/>
                  <a:ext cx="1221773" cy="1617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5A9EA59-296F-4B62-BF84-8632EA0A3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4268" y="5335825"/>
              <a:ext cx="627341" cy="537721"/>
            </a:xfrm>
            <a:prstGeom prst="rect">
              <a:avLst/>
            </a:prstGeom>
          </p:spPr>
        </p:pic>
      </p:grp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846927E-5E5B-47B4-AC75-7CF7691B62B8}"/>
              </a:ext>
            </a:extLst>
          </p:cNvPr>
          <p:cNvCxnSpPr/>
          <p:nvPr/>
        </p:nvCxnSpPr>
        <p:spPr>
          <a:xfrm>
            <a:off x="498282" y="2539191"/>
            <a:ext cx="11148646" cy="0"/>
          </a:xfrm>
          <a:prstGeom prst="line">
            <a:avLst/>
          </a:prstGeom>
          <a:ln w="3175">
            <a:solidFill>
              <a:srgbClr val="001F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59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59"/>
          <a:stretch/>
        </p:blipFill>
        <p:spPr>
          <a:xfrm>
            <a:off x="0" y="0"/>
            <a:ext cx="12192000" cy="1584101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27"/>
          <a:stretch/>
        </p:blipFill>
        <p:spPr>
          <a:xfrm>
            <a:off x="-148932" y="6525590"/>
            <a:ext cx="12563427" cy="6648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D340C66-A584-4056-A485-907F72112F9F}"/>
              </a:ext>
            </a:extLst>
          </p:cNvPr>
          <p:cNvSpPr/>
          <p:nvPr/>
        </p:nvSpPr>
        <p:spPr>
          <a:xfrm>
            <a:off x="6322242" y="4582948"/>
            <a:ext cx="3374208" cy="1274542"/>
          </a:xfrm>
          <a:prstGeom prst="rect">
            <a:avLst/>
          </a:prstGeom>
        </p:spPr>
        <p:txBody>
          <a:bodyPr wrap="square" lIns="179285" tIns="143428" rIns="179285" bIns="143428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941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1F50"/>
                </a:solidFill>
                <a:effectLst/>
                <a:uLnTx/>
                <a:uFillTx/>
                <a:latin typeface="Trebuchet MS" panose="020B0603020202020204" pitchFamily="34" charset="0"/>
              </a:rPr>
              <a:t>Common Identity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DB05D0-40E1-4885-8092-AE8AE5BA7027}"/>
              </a:ext>
            </a:extLst>
          </p:cNvPr>
          <p:cNvSpPr/>
          <p:nvPr/>
        </p:nvSpPr>
        <p:spPr>
          <a:xfrm>
            <a:off x="9021068" y="1921238"/>
            <a:ext cx="3238938" cy="1274542"/>
          </a:xfrm>
          <a:prstGeom prst="rect">
            <a:avLst/>
          </a:prstGeom>
        </p:spPr>
        <p:txBody>
          <a:bodyPr wrap="square" lIns="179285" tIns="143428" rIns="179285" bIns="143428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941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1F50"/>
                </a:solidFill>
                <a:effectLst/>
                <a:uLnTx/>
                <a:uFillTx/>
                <a:latin typeface="Trebuchet MS" panose="020B0603020202020204" pitchFamily="34" charset="0"/>
              </a:rPr>
              <a:t>Compatible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8ADF1C-E637-4EA8-B205-3E067383CBA7}"/>
              </a:ext>
            </a:extLst>
          </p:cNvPr>
          <p:cNvSpPr/>
          <p:nvPr/>
        </p:nvSpPr>
        <p:spPr>
          <a:xfrm>
            <a:off x="52553" y="4582948"/>
            <a:ext cx="4019548" cy="1766985"/>
          </a:xfrm>
          <a:prstGeom prst="rect">
            <a:avLst/>
          </a:prstGeom>
        </p:spPr>
        <p:txBody>
          <a:bodyPr wrap="square" lIns="179285" tIns="143428" rIns="179285" bIns="143428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941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1F50"/>
                </a:solidFill>
                <a:effectLst/>
                <a:uLnTx/>
                <a:uFillTx/>
                <a:latin typeface="Trebuchet MS" panose="020B0603020202020204" pitchFamily="34" charset="0"/>
              </a:rPr>
              <a:t>Infrastructure Management &amp; Security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C8C72D47-AE6F-4226-9190-C348D3C1E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340153"/>
            <a:ext cx="9224933" cy="899665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en-US" sz="44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Trebuchet MS" panose="020B0603020202020204" pitchFamily="34" charset="0"/>
              </a:rPr>
              <a:t>Extend on-premises with True Hybrid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E6CB7B-A698-4DC4-AF30-F1A05BB9DC86}"/>
              </a:ext>
            </a:extLst>
          </p:cNvPr>
          <p:cNvSpPr/>
          <p:nvPr/>
        </p:nvSpPr>
        <p:spPr>
          <a:xfrm>
            <a:off x="9288607" y="940490"/>
            <a:ext cx="3068494" cy="497407"/>
          </a:xfrm>
          <a:prstGeom prst="rect">
            <a:avLst/>
          </a:prstGeom>
        </p:spPr>
        <p:txBody>
          <a:bodyPr wrap="square" lIns="179285" tIns="143428" rIns="179285" bIns="143428">
            <a:spAutoFit/>
          </a:bodyPr>
          <a:lstStyle/>
          <a:p>
            <a:pPr marL="0" marR="0" lvl="0" indent="0" algn="ctr" defTabSz="91413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cs typeface="Segoe UI" pitchFamily="34" charset="0"/>
              </a:rPr>
              <a:t>Openness and flexibility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EB13C-E2C5-43BA-BB10-03D03804B7C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9420" t="-9952" r="47229" b="-7173"/>
          <a:stretch/>
        </p:blipFill>
        <p:spPr>
          <a:xfrm>
            <a:off x="10378094" y="149299"/>
            <a:ext cx="929986" cy="8319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ABFE8B-8BD6-4B69-8509-9835B879791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85" y="2876808"/>
            <a:ext cx="2219174" cy="1551746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3B955096-D3A2-46CA-BC79-CC5F92A2A150}"/>
              </a:ext>
            </a:extLst>
          </p:cNvPr>
          <p:cNvSpPr>
            <a:spLocks noEditPoints="1"/>
          </p:cNvSpPr>
          <p:nvPr/>
        </p:nvSpPr>
        <p:spPr bwMode="auto">
          <a:xfrm>
            <a:off x="9962998" y="3553000"/>
            <a:ext cx="1422170" cy="1818670"/>
          </a:xfrm>
          <a:custGeom>
            <a:avLst/>
            <a:gdLst>
              <a:gd name="T0" fmla="*/ 3508 w 4833"/>
              <a:gd name="T1" fmla="*/ 0 h 6182"/>
              <a:gd name="T2" fmla="*/ 202 w 4833"/>
              <a:gd name="T3" fmla="*/ 58 h 6182"/>
              <a:gd name="T4" fmla="*/ 53 w 4833"/>
              <a:gd name="T5" fmla="*/ 221 h 6182"/>
              <a:gd name="T6" fmla="*/ 0 w 4833"/>
              <a:gd name="T7" fmla="*/ 5793 h 6182"/>
              <a:gd name="T8" fmla="*/ 103 w 4833"/>
              <a:gd name="T9" fmla="*/ 6029 h 6182"/>
              <a:gd name="T10" fmla="*/ 270 w 4833"/>
              <a:gd name="T11" fmla="*/ 6137 h 6182"/>
              <a:gd name="T12" fmla="*/ 4468 w 4833"/>
              <a:gd name="T13" fmla="*/ 6177 h 6182"/>
              <a:gd name="T14" fmla="*/ 4690 w 4833"/>
              <a:gd name="T15" fmla="*/ 6081 h 6182"/>
              <a:gd name="T16" fmla="*/ 4801 w 4833"/>
              <a:gd name="T17" fmla="*/ 5911 h 6182"/>
              <a:gd name="T18" fmla="*/ 4781 w 4833"/>
              <a:gd name="T19" fmla="*/ 1139 h 6182"/>
              <a:gd name="T20" fmla="*/ 4470 w 4833"/>
              <a:gd name="T21" fmla="*/ 5769 h 6182"/>
              <a:gd name="T22" fmla="*/ 4338 w 4833"/>
              <a:gd name="T23" fmla="*/ 5889 h 6182"/>
              <a:gd name="T24" fmla="*/ 1409 w 4833"/>
              <a:gd name="T25" fmla="*/ 5869 h 6182"/>
              <a:gd name="T26" fmla="*/ 412 w 4833"/>
              <a:gd name="T27" fmla="*/ 5831 h 6182"/>
              <a:gd name="T28" fmla="*/ 345 w 4833"/>
              <a:gd name="T29" fmla="*/ 5754 h 6182"/>
              <a:gd name="T30" fmla="*/ 339 w 4833"/>
              <a:gd name="T31" fmla="*/ 411 h 6182"/>
              <a:gd name="T32" fmla="*/ 416 w 4833"/>
              <a:gd name="T33" fmla="*/ 345 h 6182"/>
              <a:gd name="T34" fmla="*/ 3423 w 4833"/>
              <a:gd name="T35" fmla="*/ 489 h 6182"/>
              <a:gd name="T36" fmla="*/ 3454 w 4833"/>
              <a:gd name="T37" fmla="*/ 1161 h 6182"/>
              <a:gd name="T38" fmla="*/ 3562 w 4833"/>
              <a:gd name="T39" fmla="*/ 1328 h 6182"/>
              <a:gd name="T40" fmla="*/ 4358 w 4833"/>
              <a:gd name="T41" fmla="*/ 1391 h 6182"/>
              <a:gd name="T42" fmla="*/ 1379 w 4833"/>
              <a:gd name="T43" fmla="*/ 2075 h 6182"/>
              <a:gd name="T44" fmla="*/ 1267 w 4833"/>
              <a:gd name="T45" fmla="*/ 1231 h 6182"/>
              <a:gd name="T46" fmla="*/ 1129 w 4833"/>
              <a:gd name="T47" fmla="*/ 1050 h 6182"/>
              <a:gd name="T48" fmla="*/ 1637 w 4833"/>
              <a:gd name="T49" fmla="*/ 874 h 6182"/>
              <a:gd name="T50" fmla="*/ 1454 w 4833"/>
              <a:gd name="T51" fmla="*/ 2558 h 6182"/>
              <a:gd name="T52" fmla="*/ 1431 w 4833"/>
              <a:gd name="T53" fmla="*/ 3773 h 6182"/>
              <a:gd name="T54" fmla="*/ 1454 w 4833"/>
              <a:gd name="T55" fmla="*/ 2558 h 6182"/>
              <a:gd name="T56" fmla="*/ 1443 w 4833"/>
              <a:gd name="T57" fmla="*/ 2755 h 6182"/>
              <a:gd name="T58" fmla="*/ 2416 w 4833"/>
              <a:gd name="T59" fmla="*/ 3753 h 6182"/>
              <a:gd name="T60" fmla="*/ 2304 w 4833"/>
              <a:gd name="T61" fmla="*/ 2909 h 6182"/>
              <a:gd name="T62" fmla="*/ 2166 w 4833"/>
              <a:gd name="T63" fmla="*/ 2728 h 6182"/>
              <a:gd name="T64" fmla="*/ 2674 w 4833"/>
              <a:gd name="T65" fmla="*/ 2551 h 6182"/>
              <a:gd name="T66" fmla="*/ 3457 w 4833"/>
              <a:gd name="T67" fmla="*/ 2558 h 6182"/>
              <a:gd name="T68" fmla="*/ 3434 w 4833"/>
              <a:gd name="T69" fmla="*/ 3773 h 6182"/>
              <a:gd name="T70" fmla="*/ 3457 w 4833"/>
              <a:gd name="T71" fmla="*/ 2558 h 6182"/>
              <a:gd name="T72" fmla="*/ 3445 w 4833"/>
              <a:gd name="T73" fmla="*/ 2755 h 6182"/>
              <a:gd name="T74" fmla="*/ 2492 w 4833"/>
              <a:gd name="T75" fmla="*/ 867 h 6182"/>
              <a:gd name="T76" fmla="*/ 2468 w 4833"/>
              <a:gd name="T77" fmla="*/ 2082 h 6182"/>
              <a:gd name="T78" fmla="*/ 2492 w 4833"/>
              <a:gd name="T79" fmla="*/ 867 h 6182"/>
              <a:gd name="T80" fmla="*/ 2480 w 4833"/>
              <a:gd name="T81" fmla="*/ 1064 h 6182"/>
              <a:gd name="T82" fmla="*/ 1454 w 4833"/>
              <a:gd name="T83" fmla="*/ 4236 h 6182"/>
              <a:gd name="T84" fmla="*/ 1431 w 4833"/>
              <a:gd name="T85" fmla="*/ 5451 h 6182"/>
              <a:gd name="T86" fmla="*/ 1454 w 4833"/>
              <a:gd name="T87" fmla="*/ 4236 h 6182"/>
              <a:gd name="T88" fmla="*/ 1443 w 4833"/>
              <a:gd name="T89" fmla="*/ 4433 h 6182"/>
              <a:gd name="T90" fmla="*/ 2491 w 4833"/>
              <a:gd name="T91" fmla="*/ 4236 h 6182"/>
              <a:gd name="T92" fmla="*/ 2469 w 4833"/>
              <a:gd name="T93" fmla="*/ 5451 h 6182"/>
              <a:gd name="T94" fmla="*/ 2491 w 4833"/>
              <a:gd name="T95" fmla="*/ 4236 h 6182"/>
              <a:gd name="T96" fmla="*/ 2480 w 4833"/>
              <a:gd name="T97" fmla="*/ 4433 h 6182"/>
              <a:gd name="T98" fmla="*/ 3483 w 4833"/>
              <a:gd name="T99" fmla="*/ 4229 h 6182"/>
              <a:gd name="T100" fmla="*/ 3381 w 4833"/>
              <a:gd name="T101" fmla="*/ 5430 h 6182"/>
              <a:gd name="T102" fmla="*/ 3269 w 4833"/>
              <a:gd name="T103" fmla="*/ 4587 h 6182"/>
              <a:gd name="T104" fmla="*/ 3131 w 4833"/>
              <a:gd name="T105" fmla="*/ 4405 h 6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833" h="6182">
                <a:moveTo>
                  <a:pt x="4781" y="1139"/>
                </a:moveTo>
                <a:cubicBezTo>
                  <a:pt x="3621" y="45"/>
                  <a:pt x="3621" y="45"/>
                  <a:pt x="3621" y="45"/>
                </a:cubicBezTo>
                <a:cubicBezTo>
                  <a:pt x="3590" y="16"/>
                  <a:pt x="3550" y="0"/>
                  <a:pt x="3508" y="0"/>
                </a:cubicBezTo>
                <a:cubicBezTo>
                  <a:pt x="377" y="0"/>
                  <a:pt x="377" y="0"/>
                  <a:pt x="377" y="0"/>
                </a:cubicBezTo>
                <a:cubicBezTo>
                  <a:pt x="255" y="33"/>
                  <a:pt x="255" y="33"/>
                  <a:pt x="255" y="33"/>
                </a:cubicBezTo>
                <a:cubicBezTo>
                  <a:pt x="236" y="38"/>
                  <a:pt x="218" y="47"/>
                  <a:pt x="202" y="58"/>
                </a:cubicBezTo>
                <a:cubicBezTo>
                  <a:pt x="141" y="103"/>
                  <a:pt x="141" y="103"/>
                  <a:pt x="141" y="103"/>
                </a:cubicBezTo>
                <a:cubicBezTo>
                  <a:pt x="123" y="115"/>
                  <a:pt x="108" y="131"/>
                  <a:pt x="97" y="150"/>
                </a:cubicBezTo>
                <a:cubicBezTo>
                  <a:pt x="53" y="221"/>
                  <a:pt x="53" y="221"/>
                  <a:pt x="53" y="221"/>
                </a:cubicBezTo>
                <a:cubicBezTo>
                  <a:pt x="44" y="236"/>
                  <a:pt x="37" y="252"/>
                  <a:pt x="33" y="270"/>
                </a:cubicBezTo>
                <a:cubicBezTo>
                  <a:pt x="1" y="406"/>
                  <a:pt x="1" y="406"/>
                  <a:pt x="1" y="406"/>
                </a:cubicBezTo>
                <a:cubicBezTo>
                  <a:pt x="0" y="5793"/>
                  <a:pt x="0" y="5793"/>
                  <a:pt x="0" y="5793"/>
                </a:cubicBezTo>
                <a:cubicBezTo>
                  <a:pt x="33" y="5914"/>
                  <a:pt x="33" y="5914"/>
                  <a:pt x="33" y="5914"/>
                </a:cubicBezTo>
                <a:cubicBezTo>
                  <a:pt x="38" y="5933"/>
                  <a:pt x="47" y="5951"/>
                  <a:pt x="58" y="5967"/>
                </a:cubicBezTo>
                <a:cubicBezTo>
                  <a:pt x="103" y="6029"/>
                  <a:pt x="103" y="6029"/>
                  <a:pt x="103" y="6029"/>
                </a:cubicBezTo>
                <a:cubicBezTo>
                  <a:pt x="116" y="6047"/>
                  <a:pt x="132" y="6062"/>
                  <a:pt x="150" y="6073"/>
                </a:cubicBezTo>
                <a:cubicBezTo>
                  <a:pt x="221" y="6117"/>
                  <a:pt x="221" y="6117"/>
                  <a:pt x="221" y="6117"/>
                </a:cubicBezTo>
                <a:cubicBezTo>
                  <a:pt x="236" y="6126"/>
                  <a:pt x="253" y="6133"/>
                  <a:pt x="270" y="6137"/>
                </a:cubicBezTo>
                <a:cubicBezTo>
                  <a:pt x="406" y="6169"/>
                  <a:pt x="406" y="6169"/>
                  <a:pt x="406" y="6169"/>
                </a:cubicBezTo>
                <a:cubicBezTo>
                  <a:pt x="4426" y="6182"/>
                  <a:pt x="4426" y="6182"/>
                  <a:pt x="4426" y="6182"/>
                </a:cubicBezTo>
                <a:cubicBezTo>
                  <a:pt x="4440" y="6182"/>
                  <a:pt x="4454" y="6180"/>
                  <a:pt x="4468" y="6177"/>
                </a:cubicBezTo>
                <a:cubicBezTo>
                  <a:pt x="4572" y="6149"/>
                  <a:pt x="4572" y="6149"/>
                  <a:pt x="4572" y="6149"/>
                </a:cubicBezTo>
                <a:cubicBezTo>
                  <a:pt x="4589" y="6144"/>
                  <a:pt x="4605" y="6137"/>
                  <a:pt x="4620" y="6127"/>
                </a:cubicBezTo>
                <a:cubicBezTo>
                  <a:pt x="4690" y="6081"/>
                  <a:pt x="4690" y="6081"/>
                  <a:pt x="4690" y="6081"/>
                </a:cubicBezTo>
                <a:cubicBezTo>
                  <a:pt x="4710" y="6067"/>
                  <a:pt x="4726" y="6050"/>
                  <a:pt x="4739" y="6030"/>
                </a:cubicBezTo>
                <a:cubicBezTo>
                  <a:pt x="4780" y="5963"/>
                  <a:pt x="4780" y="5963"/>
                  <a:pt x="4780" y="5963"/>
                </a:cubicBezTo>
                <a:cubicBezTo>
                  <a:pt x="4790" y="5947"/>
                  <a:pt x="4797" y="5930"/>
                  <a:pt x="4801" y="5911"/>
                </a:cubicBezTo>
                <a:cubicBezTo>
                  <a:pt x="4833" y="5766"/>
                  <a:pt x="4833" y="5766"/>
                  <a:pt x="4833" y="5766"/>
                </a:cubicBezTo>
                <a:cubicBezTo>
                  <a:pt x="4833" y="1258"/>
                  <a:pt x="4833" y="1258"/>
                  <a:pt x="4833" y="1258"/>
                </a:cubicBezTo>
                <a:cubicBezTo>
                  <a:pt x="4833" y="1213"/>
                  <a:pt x="4814" y="1170"/>
                  <a:pt x="4781" y="1139"/>
                </a:cubicBezTo>
                <a:close/>
                <a:moveTo>
                  <a:pt x="4523" y="5638"/>
                </a:moveTo>
                <a:cubicBezTo>
                  <a:pt x="4523" y="5669"/>
                  <a:pt x="4514" y="5699"/>
                  <a:pt x="4498" y="5725"/>
                </a:cubicBezTo>
                <a:cubicBezTo>
                  <a:pt x="4470" y="5769"/>
                  <a:pt x="4470" y="5769"/>
                  <a:pt x="4470" y="5769"/>
                </a:cubicBezTo>
                <a:cubicBezTo>
                  <a:pt x="4455" y="5794"/>
                  <a:pt x="4434" y="5814"/>
                  <a:pt x="4409" y="5828"/>
                </a:cubicBezTo>
                <a:cubicBezTo>
                  <a:pt x="4385" y="5841"/>
                  <a:pt x="4358" y="5847"/>
                  <a:pt x="4331" y="5847"/>
                </a:cubicBezTo>
                <a:cubicBezTo>
                  <a:pt x="4338" y="5889"/>
                  <a:pt x="4338" y="5889"/>
                  <a:pt x="4338" y="5889"/>
                </a:cubicBezTo>
                <a:cubicBezTo>
                  <a:pt x="4296" y="5865"/>
                  <a:pt x="4296" y="5865"/>
                  <a:pt x="4296" y="5865"/>
                </a:cubicBezTo>
                <a:cubicBezTo>
                  <a:pt x="1439" y="5865"/>
                  <a:pt x="1439" y="5865"/>
                  <a:pt x="1439" y="5865"/>
                </a:cubicBezTo>
                <a:cubicBezTo>
                  <a:pt x="1428" y="5865"/>
                  <a:pt x="1418" y="5866"/>
                  <a:pt x="1409" y="5869"/>
                </a:cubicBezTo>
                <a:cubicBezTo>
                  <a:pt x="1408" y="5868"/>
                  <a:pt x="1408" y="5868"/>
                  <a:pt x="1408" y="5868"/>
                </a:cubicBezTo>
                <a:cubicBezTo>
                  <a:pt x="516" y="5868"/>
                  <a:pt x="516" y="5868"/>
                  <a:pt x="516" y="5868"/>
                </a:cubicBezTo>
                <a:cubicBezTo>
                  <a:pt x="478" y="5868"/>
                  <a:pt x="441" y="5855"/>
                  <a:pt x="412" y="5831"/>
                </a:cubicBezTo>
                <a:cubicBezTo>
                  <a:pt x="391" y="5813"/>
                  <a:pt x="391" y="5813"/>
                  <a:pt x="391" y="5813"/>
                </a:cubicBezTo>
                <a:cubicBezTo>
                  <a:pt x="374" y="5800"/>
                  <a:pt x="361" y="5783"/>
                  <a:pt x="350" y="5765"/>
                </a:cubicBezTo>
                <a:cubicBezTo>
                  <a:pt x="345" y="5754"/>
                  <a:pt x="345" y="5754"/>
                  <a:pt x="345" y="5754"/>
                </a:cubicBezTo>
                <a:cubicBezTo>
                  <a:pt x="332" y="5730"/>
                  <a:pt x="325" y="5644"/>
                  <a:pt x="325" y="5617"/>
                </a:cubicBezTo>
                <a:cubicBezTo>
                  <a:pt x="302" y="516"/>
                  <a:pt x="302" y="516"/>
                  <a:pt x="302" y="516"/>
                </a:cubicBezTo>
                <a:cubicBezTo>
                  <a:pt x="302" y="478"/>
                  <a:pt x="315" y="441"/>
                  <a:pt x="339" y="411"/>
                </a:cubicBezTo>
                <a:cubicBezTo>
                  <a:pt x="356" y="390"/>
                  <a:pt x="356" y="390"/>
                  <a:pt x="356" y="390"/>
                </a:cubicBezTo>
                <a:cubicBezTo>
                  <a:pt x="370" y="374"/>
                  <a:pt x="387" y="360"/>
                  <a:pt x="405" y="350"/>
                </a:cubicBezTo>
                <a:cubicBezTo>
                  <a:pt x="416" y="345"/>
                  <a:pt x="416" y="345"/>
                  <a:pt x="416" y="345"/>
                </a:cubicBezTo>
                <a:cubicBezTo>
                  <a:pt x="440" y="332"/>
                  <a:pt x="467" y="325"/>
                  <a:pt x="494" y="325"/>
                </a:cubicBezTo>
                <a:cubicBezTo>
                  <a:pt x="3259" y="325"/>
                  <a:pt x="3259" y="325"/>
                  <a:pt x="3259" y="325"/>
                </a:cubicBezTo>
                <a:cubicBezTo>
                  <a:pt x="3349" y="325"/>
                  <a:pt x="3423" y="398"/>
                  <a:pt x="3423" y="489"/>
                </a:cubicBezTo>
                <a:cubicBezTo>
                  <a:pt x="3423" y="1006"/>
                  <a:pt x="3423" y="1006"/>
                  <a:pt x="3423" y="1006"/>
                </a:cubicBezTo>
                <a:cubicBezTo>
                  <a:pt x="3423" y="1019"/>
                  <a:pt x="3424" y="1031"/>
                  <a:pt x="3427" y="1043"/>
                </a:cubicBezTo>
                <a:cubicBezTo>
                  <a:pt x="3454" y="1161"/>
                  <a:pt x="3454" y="1161"/>
                  <a:pt x="3454" y="1161"/>
                </a:cubicBezTo>
                <a:cubicBezTo>
                  <a:pt x="3458" y="1179"/>
                  <a:pt x="3465" y="1195"/>
                  <a:pt x="3475" y="1211"/>
                </a:cubicBezTo>
                <a:cubicBezTo>
                  <a:pt x="3518" y="1282"/>
                  <a:pt x="3518" y="1282"/>
                  <a:pt x="3518" y="1282"/>
                </a:cubicBezTo>
                <a:cubicBezTo>
                  <a:pt x="3530" y="1300"/>
                  <a:pt x="3545" y="1316"/>
                  <a:pt x="3562" y="1328"/>
                </a:cubicBezTo>
                <a:cubicBezTo>
                  <a:pt x="3605" y="1359"/>
                  <a:pt x="3605" y="1359"/>
                  <a:pt x="3605" y="1359"/>
                </a:cubicBezTo>
                <a:cubicBezTo>
                  <a:pt x="3633" y="1380"/>
                  <a:pt x="3667" y="1391"/>
                  <a:pt x="3701" y="1391"/>
                </a:cubicBezTo>
                <a:cubicBezTo>
                  <a:pt x="4358" y="1391"/>
                  <a:pt x="4358" y="1391"/>
                  <a:pt x="4358" y="1391"/>
                </a:cubicBezTo>
                <a:cubicBezTo>
                  <a:pt x="4449" y="1391"/>
                  <a:pt x="4523" y="1464"/>
                  <a:pt x="4523" y="1555"/>
                </a:cubicBezTo>
                <a:lnTo>
                  <a:pt x="4523" y="5638"/>
                </a:lnTo>
                <a:close/>
                <a:moveTo>
                  <a:pt x="1379" y="2075"/>
                </a:moveTo>
                <a:cubicBezTo>
                  <a:pt x="1379" y="1165"/>
                  <a:pt x="1379" y="1165"/>
                  <a:pt x="1379" y="1165"/>
                </a:cubicBezTo>
                <a:cubicBezTo>
                  <a:pt x="1365" y="1178"/>
                  <a:pt x="1348" y="1190"/>
                  <a:pt x="1329" y="1201"/>
                </a:cubicBezTo>
                <a:cubicBezTo>
                  <a:pt x="1309" y="1212"/>
                  <a:pt x="1289" y="1222"/>
                  <a:pt x="1267" y="1231"/>
                </a:cubicBezTo>
                <a:cubicBezTo>
                  <a:pt x="1245" y="1240"/>
                  <a:pt x="1222" y="1248"/>
                  <a:pt x="1199" y="1254"/>
                </a:cubicBezTo>
                <a:cubicBezTo>
                  <a:pt x="1175" y="1260"/>
                  <a:pt x="1152" y="1265"/>
                  <a:pt x="1129" y="1268"/>
                </a:cubicBezTo>
                <a:cubicBezTo>
                  <a:pt x="1129" y="1050"/>
                  <a:pt x="1129" y="1050"/>
                  <a:pt x="1129" y="1050"/>
                </a:cubicBezTo>
                <a:cubicBezTo>
                  <a:pt x="1196" y="1030"/>
                  <a:pt x="1260" y="1005"/>
                  <a:pt x="1319" y="975"/>
                </a:cubicBezTo>
                <a:cubicBezTo>
                  <a:pt x="1379" y="944"/>
                  <a:pt x="1432" y="910"/>
                  <a:pt x="1481" y="874"/>
                </a:cubicBezTo>
                <a:cubicBezTo>
                  <a:pt x="1637" y="874"/>
                  <a:pt x="1637" y="874"/>
                  <a:pt x="1637" y="874"/>
                </a:cubicBezTo>
                <a:cubicBezTo>
                  <a:pt x="1637" y="2075"/>
                  <a:pt x="1637" y="2075"/>
                  <a:pt x="1637" y="2075"/>
                </a:cubicBezTo>
                <a:lnTo>
                  <a:pt x="1379" y="2075"/>
                </a:lnTo>
                <a:close/>
                <a:moveTo>
                  <a:pt x="1454" y="2558"/>
                </a:moveTo>
                <a:cubicBezTo>
                  <a:pt x="1311" y="2558"/>
                  <a:pt x="1201" y="2612"/>
                  <a:pt x="1125" y="2718"/>
                </a:cubicBezTo>
                <a:cubicBezTo>
                  <a:pt x="1050" y="2825"/>
                  <a:pt x="1012" y="2980"/>
                  <a:pt x="1012" y="3184"/>
                </a:cubicBezTo>
                <a:cubicBezTo>
                  <a:pt x="1012" y="3577"/>
                  <a:pt x="1152" y="3773"/>
                  <a:pt x="1431" y="3773"/>
                </a:cubicBezTo>
                <a:cubicBezTo>
                  <a:pt x="1571" y="3773"/>
                  <a:pt x="1678" y="3720"/>
                  <a:pt x="1752" y="3614"/>
                </a:cubicBezTo>
                <a:cubicBezTo>
                  <a:pt x="1827" y="3508"/>
                  <a:pt x="1864" y="3356"/>
                  <a:pt x="1864" y="3157"/>
                </a:cubicBezTo>
                <a:cubicBezTo>
                  <a:pt x="1864" y="2758"/>
                  <a:pt x="1728" y="2558"/>
                  <a:pt x="1454" y="2558"/>
                </a:cubicBezTo>
                <a:close/>
                <a:moveTo>
                  <a:pt x="1440" y="3575"/>
                </a:moveTo>
                <a:cubicBezTo>
                  <a:pt x="1330" y="3575"/>
                  <a:pt x="1275" y="3442"/>
                  <a:pt x="1275" y="3178"/>
                </a:cubicBezTo>
                <a:cubicBezTo>
                  <a:pt x="1275" y="2896"/>
                  <a:pt x="1331" y="2755"/>
                  <a:pt x="1443" y="2755"/>
                </a:cubicBezTo>
                <a:cubicBezTo>
                  <a:pt x="1548" y="2755"/>
                  <a:pt x="1600" y="2892"/>
                  <a:pt x="1600" y="3165"/>
                </a:cubicBezTo>
                <a:cubicBezTo>
                  <a:pt x="1600" y="3438"/>
                  <a:pt x="1547" y="3575"/>
                  <a:pt x="1440" y="3575"/>
                </a:cubicBezTo>
                <a:close/>
                <a:moveTo>
                  <a:pt x="2416" y="3753"/>
                </a:moveTo>
                <a:cubicBezTo>
                  <a:pt x="2416" y="2843"/>
                  <a:pt x="2416" y="2843"/>
                  <a:pt x="2416" y="2843"/>
                </a:cubicBezTo>
                <a:cubicBezTo>
                  <a:pt x="2402" y="2856"/>
                  <a:pt x="2385" y="2868"/>
                  <a:pt x="2366" y="2879"/>
                </a:cubicBezTo>
                <a:cubicBezTo>
                  <a:pt x="2346" y="2890"/>
                  <a:pt x="2326" y="2900"/>
                  <a:pt x="2304" y="2909"/>
                </a:cubicBezTo>
                <a:cubicBezTo>
                  <a:pt x="2282" y="2918"/>
                  <a:pt x="2259" y="2926"/>
                  <a:pt x="2236" y="2932"/>
                </a:cubicBezTo>
                <a:cubicBezTo>
                  <a:pt x="2212" y="2938"/>
                  <a:pt x="2189" y="2943"/>
                  <a:pt x="2166" y="2946"/>
                </a:cubicBezTo>
                <a:cubicBezTo>
                  <a:pt x="2166" y="2728"/>
                  <a:pt x="2166" y="2728"/>
                  <a:pt x="2166" y="2728"/>
                </a:cubicBezTo>
                <a:cubicBezTo>
                  <a:pt x="2233" y="2708"/>
                  <a:pt x="2297" y="2683"/>
                  <a:pt x="2356" y="2652"/>
                </a:cubicBezTo>
                <a:cubicBezTo>
                  <a:pt x="2416" y="2622"/>
                  <a:pt x="2470" y="2588"/>
                  <a:pt x="2518" y="2551"/>
                </a:cubicBezTo>
                <a:cubicBezTo>
                  <a:pt x="2674" y="2551"/>
                  <a:pt x="2674" y="2551"/>
                  <a:pt x="2674" y="2551"/>
                </a:cubicBezTo>
                <a:cubicBezTo>
                  <a:pt x="2674" y="3753"/>
                  <a:pt x="2674" y="3753"/>
                  <a:pt x="2674" y="3753"/>
                </a:cubicBezTo>
                <a:lnTo>
                  <a:pt x="2416" y="3753"/>
                </a:lnTo>
                <a:close/>
                <a:moveTo>
                  <a:pt x="3457" y="2558"/>
                </a:moveTo>
                <a:cubicBezTo>
                  <a:pt x="3313" y="2558"/>
                  <a:pt x="3203" y="2612"/>
                  <a:pt x="3127" y="2718"/>
                </a:cubicBezTo>
                <a:cubicBezTo>
                  <a:pt x="3052" y="2825"/>
                  <a:pt x="3014" y="2980"/>
                  <a:pt x="3014" y="3184"/>
                </a:cubicBezTo>
                <a:cubicBezTo>
                  <a:pt x="3014" y="3577"/>
                  <a:pt x="3154" y="3773"/>
                  <a:pt x="3434" y="3773"/>
                </a:cubicBezTo>
                <a:cubicBezTo>
                  <a:pt x="3573" y="3773"/>
                  <a:pt x="3680" y="3720"/>
                  <a:pt x="3754" y="3614"/>
                </a:cubicBezTo>
                <a:cubicBezTo>
                  <a:pt x="3829" y="3508"/>
                  <a:pt x="3866" y="3356"/>
                  <a:pt x="3866" y="3157"/>
                </a:cubicBezTo>
                <a:cubicBezTo>
                  <a:pt x="3866" y="2758"/>
                  <a:pt x="3730" y="2558"/>
                  <a:pt x="3457" y="2558"/>
                </a:cubicBezTo>
                <a:close/>
                <a:moveTo>
                  <a:pt x="3442" y="3575"/>
                </a:moveTo>
                <a:cubicBezTo>
                  <a:pt x="3332" y="3575"/>
                  <a:pt x="3277" y="3442"/>
                  <a:pt x="3277" y="3178"/>
                </a:cubicBezTo>
                <a:cubicBezTo>
                  <a:pt x="3277" y="2896"/>
                  <a:pt x="3333" y="2755"/>
                  <a:pt x="3445" y="2755"/>
                </a:cubicBezTo>
                <a:cubicBezTo>
                  <a:pt x="3550" y="2755"/>
                  <a:pt x="3602" y="2892"/>
                  <a:pt x="3602" y="3165"/>
                </a:cubicBezTo>
                <a:cubicBezTo>
                  <a:pt x="3602" y="3438"/>
                  <a:pt x="3549" y="3575"/>
                  <a:pt x="3442" y="3575"/>
                </a:cubicBezTo>
                <a:close/>
                <a:moveTo>
                  <a:pt x="2492" y="867"/>
                </a:moveTo>
                <a:cubicBezTo>
                  <a:pt x="2348" y="867"/>
                  <a:pt x="2238" y="920"/>
                  <a:pt x="2162" y="1027"/>
                </a:cubicBezTo>
                <a:cubicBezTo>
                  <a:pt x="2087" y="1134"/>
                  <a:pt x="2049" y="1289"/>
                  <a:pt x="2049" y="1493"/>
                </a:cubicBezTo>
                <a:cubicBezTo>
                  <a:pt x="2049" y="1886"/>
                  <a:pt x="2189" y="2082"/>
                  <a:pt x="2468" y="2082"/>
                </a:cubicBezTo>
                <a:cubicBezTo>
                  <a:pt x="2608" y="2082"/>
                  <a:pt x="2715" y="2029"/>
                  <a:pt x="2789" y="1923"/>
                </a:cubicBezTo>
                <a:cubicBezTo>
                  <a:pt x="2864" y="1817"/>
                  <a:pt x="2901" y="1665"/>
                  <a:pt x="2901" y="1466"/>
                </a:cubicBezTo>
                <a:cubicBezTo>
                  <a:pt x="2901" y="1067"/>
                  <a:pt x="2765" y="867"/>
                  <a:pt x="2492" y="867"/>
                </a:cubicBezTo>
                <a:close/>
                <a:moveTo>
                  <a:pt x="2477" y="1884"/>
                </a:moveTo>
                <a:cubicBezTo>
                  <a:pt x="2367" y="1884"/>
                  <a:pt x="2312" y="1751"/>
                  <a:pt x="2312" y="1486"/>
                </a:cubicBezTo>
                <a:cubicBezTo>
                  <a:pt x="2312" y="1205"/>
                  <a:pt x="2368" y="1064"/>
                  <a:pt x="2480" y="1064"/>
                </a:cubicBezTo>
                <a:cubicBezTo>
                  <a:pt x="2585" y="1064"/>
                  <a:pt x="2637" y="1201"/>
                  <a:pt x="2637" y="1474"/>
                </a:cubicBezTo>
                <a:cubicBezTo>
                  <a:pt x="2637" y="1747"/>
                  <a:pt x="2584" y="1884"/>
                  <a:pt x="2477" y="1884"/>
                </a:cubicBezTo>
                <a:close/>
                <a:moveTo>
                  <a:pt x="1454" y="4236"/>
                </a:moveTo>
                <a:cubicBezTo>
                  <a:pt x="1311" y="4236"/>
                  <a:pt x="1201" y="4289"/>
                  <a:pt x="1125" y="4396"/>
                </a:cubicBezTo>
                <a:cubicBezTo>
                  <a:pt x="1050" y="4503"/>
                  <a:pt x="1012" y="4658"/>
                  <a:pt x="1012" y="4862"/>
                </a:cubicBezTo>
                <a:cubicBezTo>
                  <a:pt x="1012" y="5254"/>
                  <a:pt x="1152" y="5451"/>
                  <a:pt x="1431" y="5451"/>
                </a:cubicBezTo>
                <a:cubicBezTo>
                  <a:pt x="1571" y="5451"/>
                  <a:pt x="1678" y="5398"/>
                  <a:pt x="1752" y="5292"/>
                </a:cubicBezTo>
                <a:cubicBezTo>
                  <a:pt x="1827" y="5186"/>
                  <a:pt x="1864" y="5033"/>
                  <a:pt x="1864" y="4835"/>
                </a:cubicBezTo>
                <a:cubicBezTo>
                  <a:pt x="1864" y="4436"/>
                  <a:pt x="1728" y="4236"/>
                  <a:pt x="1454" y="4236"/>
                </a:cubicBezTo>
                <a:close/>
                <a:moveTo>
                  <a:pt x="1440" y="5252"/>
                </a:moveTo>
                <a:cubicBezTo>
                  <a:pt x="1330" y="5252"/>
                  <a:pt x="1275" y="5120"/>
                  <a:pt x="1275" y="4855"/>
                </a:cubicBezTo>
                <a:cubicBezTo>
                  <a:pt x="1275" y="4574"/>
                  <a:pt x="1331" y="4433"/>
                  <a:pt x="1443" y="4433"/>
                </a:cubicBezTo>
                <a:cubicBezTo>
                  <a:pt x="1548" y="4433"/>
                  <a:pt x="1600" y="4570"/>
                  <a:pt x="1600" y="4843"/>
                </a:cubicBezTo>
                <a:cubicBezTo>
                  <a:pt x="1600" y="5116"/>
                  <a:pt x="1547" y="5252"/>
                  <a:pt x="1440" y="5252"/>
                </a:cubicBezTo>
                <a:close/>
                <a:moveTo>
                  <a:pt x="2491" y="4236"/>
                </a:moveTo>
                <a:cubicBezTo>
                  <a:pt x="2348" y="4236"/>
                  <a:pt x="2238" y="4289"/>
                  <a:pt x="2163" y="4396"/>
                </a:cubicBezTo>
                <a:cubicBezTo>
                  <a:pt x="2087" y="4503"/>
                  <a:pt x="2049" y="4658"/>
                  <a:pt x="2049" y="4862"/>
                </a:cubicBezTo>
                <a:cubicBezTo>
                  <a:pt x="2049" y="5254"/>
                  <a:pt x="2189" y="5451"/>
                  <a:pt x="2469" y="5451"/>
                </a:cubicBezTo>
                <a:cubicBezTo>
                  <a:pt x="2608" y="5451"/>
                  <a:pt x="2715" y="5398"/>
                  <a:pt x="2789" y="5292"/>
                </a:cubicBezTo>
                <a:cubicBezTo>
                  <a:pt x="2864" y="5186"/>
                  <a:pt x="2901" y="5033"/>
                  <a:pt x="2901" y="4835"/>
                </a:cubicBezTo>
                <a:cubicBezTo>
                  <a:pt x="2901" y="4436"/>
                  <a:pt x="2765" y="4236"/>
                  <a:pt x="2491" y="4236"/>
                </a:cubicBezTo>
                <a:close/>
                <a:moveTo>
                  <a:pt x="2477" y="5252"/>
                </a:moveTo>
                <a:cubicBezTo>
                  <a:pt x="2367" y="5252"/>
                  <a:pt x="2312" y="5120"/>
                  <a:pt x="2312" y="4855"/>
                </a:cubicBezTo>
                <a:cubicBezTo>
                  <a:pt x="2312" y="4574"/>
                  <a:pt x="2368" y="4433"/>
                  <a:pt x="2480" y="4433"/>
                </a:cubicBezTo>
                <a:cubicBezTo>
                  <a:pt x="2585" y="4433"/>
                  <a:pt x="2637" y="4570"/>
                  <a:pt x="2637" y="4843"/>
                </a:cubicBezTo>
                <a:cubicBezTo>
                  <a:pt x="2637" y="5116"/>
                  <a:pt x="2584" y="5252"/>
                  <a:pt x="2477" y="5252"/>
                </a:cubicBezTo>
                <a:close/>
                <a:moveTo>
                  <a:pt x="3483" y="4229"/>
                </a:moveTo>
                <a:cubicBezTo>
                  <a:pt x="3639" y="4229"/>
                  <a:pt x="3639" y="4229"/>
                  <a:pt x="3639" y="4229"/>
                </a:cubicBezTo>
                <a:cubicBezTo>
                  <a:pt x="3639" y="5430"/>
                  <a:pt x="3639" y="5430"/>
                  <a:pt x="3639" y="5430"/>
                </a:cubicBezTo>
                <a:cubicBezTo>
                  <a:pt x="3381" y="5430"/>
                  <a:pt x="3381" y="5430"/>
                  <a:pt x="3381" y="5430"/>
                </a:cubicBezTo>
                <a:cubicBezTo>
                  <a:pt x="3381" y="4521"/>
                  <a:pt x="3381" y="4521"/>
                  <a:pt x="3381" y="4521"/>
                </a:cubicBezTo>
                <a:cubicBezTo>
                  <a:pt x="3367" y="4534"/>
                  <a:pt x="3350" y="4545"/>
                  <a:pt x="3331" y="4557"/>
                </a:cubicBezTo>
                <a:cubicBezTo>
                  <a:pt x="3311" y="4568"/>
                  <a:pt x="3291" y="4578"/>
                  <a:pt x="3269" y="4587"/>
                </a:cubicBezTo>
                <a:cubicBezTo>
                  <a:pt x="3247" y="4596"/>
                  <a:pt x="3224" y="4604"/>
                  <a:pt x="3201" y="4610"/>
                </a:cubicBezTo>
                <a:cubicBezTo>
                  <a:pt x="3177" y="4616"/>
                  <a:pt x="3154" y="4621"/>
                  <a:pt x="3131" y="4623"/>
                </a:cubicBezTo>
                <a:cubicBezTo>
                  <a:pt x="3131" y="4405"/>
                  <a:pt x="3131" y="4405"/>
                  <a:pt x="3131" y="4405"/>
                </a:cubicBezTo>
                <a:cubicBezTo>
                  <a:pt x="3199" y="4386"/>
                  <a:pt x="3262" y="4361"/>
                  <a:pt x="3321" y="4330"/>
                </a:cubicBezTo>
                <a:cubicBezTo>
                  <a:pt x="3381" y="4300"/>
                  <a:pt x="3435" y="4266"/>
                  <a:pt x="3483" y="42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Trebuchet MS" panose="020B0603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72F080-60C2-4A6B-B751-4FCFA83FBE3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539" y="2710797"/>
            <a:ext cx="1521614" cy="18837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985BF5-455B-4762-B5F6-E2230E0EE57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787" y="3467289"/>
            <a:ext cx="1702988" cy="199009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DD3F224-4A08-4948-9C05-239DC361A01F}"/>
              </a:ext>
            </a:extLst>
          </p:cNvPr>
          <p:cNvSpPr/>
          <p:nvPr/>
        </p:nvSpPr>
        <p:spPr>
          <a:xfrm>
            <a:off x="3804898" y="2011970"/>
            <a:ext cx="2966766" cy="1274542"/>
          </a:xfrm>
          <a:prstGeom prst="rect">
            <a:avLst/>
          </a:prstGeom>
        </p:spPr>
        <p:txBody>
          <a:bodyPr wrap="square" lIns="179285" tIns="143428" rIns="179285" bIns="143428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941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1F50"/>
                </a:solidFill>
                <a:effectLst/>
                <a:uLnTx/>
                <a:uFillTx/>
                <a:latin typeface="Trebuchet MS" panose="020B0603020202020204" pitchFamily="34" charset="0"/>
              </a:rPr>
              <a:t>Uniform Development</a:t>
            </a:r>
          </a:p>
        </p:txBody>
      </p:sp>
    </p:spTree>
    <p:extLst>
      <p:ext uri="{BB962C8B-B14F-4D97-AF65-F5344CB8AC3E}">
        <p14:creationId xmlns:p14="http://schemas.microsoft.com/office/powerpoint/2010/main" val="358614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5.31019E-7 -3.01407E-6 L 0.02451 -3.01407E-6 " pathEditMode="relative" rAng="0" ptsTypes="AA">
                                      <p:cBhvr>
                                        <p:cTn id="9" dur="4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5.31019E-7 -3.01407E-6 L 0.02451 -3.01407E-6 " pathEditMode="relative" rAng="0" ptsTypes="AA">
                                      <p:cBhvr>
                                        <p:cTn id="14" dur="4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5.31019E-7 -3.01407E-6 L 0.02451 -3.01407E-6 " pathEditMode="relative" rAng="0" ptsTypes="AA">
                                      <p:cBhvr>
                                        <p:cTn id="19" dur="4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5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5.31019E-7 -3.01407E-6 L 0.02451 -3.01407E-6 " pathEditMode="relative" rAng="0" ptsTypes="AA">
                                      <p:cBhvr>
                                        <p:cTn id="24" dur="4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7" grpId="0"/>
      <p:bldP spid="7" grpId="1"/>
      <p:bldP spid="15" grpId="0"/>
      <p:bldP spid="1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59"/>
          <a:stretch/>
        </p:blipFill>
        <p:spPr>
          <a:xfrm>
            <a:off x="0" y="0"/>
            <a:ext cx="12192000" cy="1584101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27"/>
          <a:stretch/>
        </p:blipFill>
        <p:spPr>
          <a:xfrm>
            <a:off x="-148932" y="6525590"/>
            <a:ext cx="12563427" cy="664819"/>
          </a:xfrm>
          <a:prstGeom prst="rect">
            <a:avLst/>
          </a:prstGeom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18BA2AC4-DBC4-402C-806F-5FEB5BBA1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340153"/>
            <a:ext cx="9224933" cy="899665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sz="44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Trebuchet MS" panose="020B0603020202020204" pitchFamily="34" charset="0"/>
              </a:rPr>
              <a:t>Manage your identity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6AC25C-5021-45E4-A284-07442C37F391}"/>
              </a:ext>
            </a:extLst>
          </p:cNvPr>
          <p:cNvSpPr/>
          <p:nvPr/>
        </p:nvSpPr>
        <p:spPr>
          <a:xfrm>
            <a:off x="9288607" y="940490"/>
            <a:ext cx="3068494" cy="497407"/>
          </a:xfrm>
          <a:prstGeom prst="rect">
            <a:avLst/>
          </a:prstGeom>
        </p:spPr>
        <p:txBody>
          <a:bodyPr wrap="square" lIns="179285" tIns="143428" rIns="179285" bIns="143428">
            <a:spAutoFit/>
          </a:bodyPr>
          <a:lstStyle/>
          <a:p>
            <a:pPr marL="0" marR="0" lvl="0" indent="0" algn="ctr" defTabSz="91413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cs typeface="Segoe UI" pitchFamily="34" charset="0"/>
              </a:rPr>
              <a:t>Openness and flexibility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C9EE62-E469-4D8C-89C5-B75DB0B1EE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9420" t="-9952" r="47229" b="-7173"/>
          <a:stretch/>
        </p:blipFill>
        <p:spPr>
          <a:xfrm>
            <a:off x="10378094" y="149299"/>
            <a:ext cx="929986" cy="831936"/>
          </a:xfrm>
          <a:prstGeom prst="rect">
            <a:avLst/>
          </a:prstGeom>
        </p:spPr>
      </p:pic>
      <p:sp>
        <p:nvSpPr>
          <p:cNvPr id="8" name="Bent Arrow 7">
            <a:extLst>
              <a:ext uri="{FF2B5EF4-FFF2-40B4-BE49-F238E27FC236}">
                <a16:creationId xmlns:a16="http://schemas.microsoft.com/office/drawing/2014/main" id="{F5BE959A-43B6-49FE-8E1F-041B6D44CCEF}"/>
              </a:ext>
            </a:extLst>
          </p:cNvPr>
          <p:cNvSpPr/>
          <p:nvPr/>
        </p:nvSpPr>
        <p:spPr bwMode="auto">
          <a:xfrm rot="5400000">
            <a:off x="10247007" y="3916910"/>
            <a:ext cx="685041" cy="555783"/>
          </a:xfrm>
          <a:prstGeom prst="bentArrow">
            <a:avLst>
              <a:gd name="adj1" fmla="val 9063"/>
              <a:gd name="adj2" fmla="val 13146"/>
              <a:gd name="adj3" fmla="val 0"/>
              <a:gd name="adj4" fmla="val 51474"/>
            </a:avLst>
          </a:prstGeom>
          <a:solidFill>
            <a:srgbClr val="008272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FB97DB-3153-493F-9C0A-08BF761B48D9}"/>
              </a:ext>
            </a:extLst>
          </p:cNvPr>
          <p:cNvCxnSpPr/>
          <p:nvPr/>
        </p:nvCxnSpPr>
        <p:spPr>
          <a:xfrm>
            <a:off x="5910620" y="5257350"/>
            <a:ext cx="0" cy="522913"/>
          </a:xfrm>
          <a:prstGeom prst="straightConnector1">
            <a:avLst/>
          </a:prstGeom>
          <a:noFill/>
          <a:ln w="57150" cap="flat" cmpd="sng" algn="ctr">
            <a:solidFill>
              <a:srgbClr val="B4009E">
                <a:lumMod val="75000"/>
              </a:srgbClr>
            </a:solidFill>
            <a:prstDash val="solid"/>
            <a:headEnd type="triangle"/>
            <a:tailEnd type="none"/>
          </a:ln>
          <a:effectLst/>
        </p:spPr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DDCDF8-0548-4C9D-BC79-EC6A5CDBC772}"/>
              </a:ext>
            </a:extLst>
          </p:cNvPr>
          <p:cNvGrpSpPr/>
          <p:nvPr/>
        </p:nvGrpSpPr>
        <p:grpSpPr>
          <a:xfrm>
            <a:off x="8750045" y="1799278"/>
            <a:ext cx="2285299" cy="1265690"/>
            <a:chOff x="630690" y="479425"/>
            <a:chExt cx="3385160" cy="1874837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BB7FB8A-D85E-4DE1-B32D-632AF94B67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690" y="479425"/>
              <a:ext cx="3385160" cy="1874837"/>
            </a:xfrm>
            <a:custGeom>
              <a:avLst/>
              <a:gdLst>
                <a:gd name="T0" fmla="*/ 1662 w 2136"/>
                <a:gd name="T1" fmla="*/ 1181 h 1181"/>
                <a:gd name="T2" fmla="*/ 239 w 2136"/>
                <a:gd name="T3" fmla="*/ 1181 h 1181"/>
                <a:gd name="T4" fmla="*/ 0 w 2136"/>
                <a:gd name="T5" fmla="*/ 937 h 1181"/>
                <a:gd name="T6" fmla="*/ 181 w 2136"/>
                <a:gd name="T7" fmla="*/ 706 h 1181"/>
                <a:gd name="T8" fmla="*/ 462 w 2136"/>
                <a:gd name="T9" fmla="*/ 487 h 1181"/>
                <a:gd name="T10" fmla="*/ 974 w 2136"/>
                <a:gd name="T11" fmla="*/ 0 h 1181"/>
                <a:gd name="T12" fmla="*/ 1440 w 2136"/>
                <a:gd name="T13" fmla="*/ 294 h 1181"/>
                <a:gd name="T14" fmla="*/ 1662 w 2136"/>
                <a:gd name="T15" fmla="*/ 235 h 1181"/>
                <a:gd name="T16" fmla="*/ 2136 w 2136"/>
                <a:gd name="T17" fmla="*/ 710 h 1181"/>
                <a:gd name="T18" fmla="*/ 1662 w 2136"/>
                <a:gd name="T19" fmla="*/ 1181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6" h="1181">
                  <a:moveTo>
                    <a:pt x="1662" y="1181"/>
                  </a:moveTo>
                  <a:cubicBezTo>
                    <a:pt x="239" y="1181"/>
                    <a:pt x="239" y="1181"/>
                    <a:pt x="239" y="1181"/>
                  </a:cubicBezTo>
                  <a:cubicBezTo>
                    <a:pt x="109" y="1181"/>
                    <a:pt x="0" y="1071"/>
                    <a:pt x="0" y="937"/>
                  </a:cubicBezTo>
                  <a:cubicBezTo>
                    <a:pt x="0" y="823"/>
                    <a:pt x="76" y="731"/>
                    <a:pt x="181" y="706"/>
                  </a:cubicBezTo>
                  <a:cubicBezTo>
                    <a:pt x="231" y="588"/>
                    <a:pt x="336" y="504"/>
                    <a:pt x="462" y="487"/>
                  </a:cubicBezTo>
                  <a:cubicBezTo>
                    <a:pt x="474" y="218"/>
                    <a:pt x="701" y="0"/>
                    <a:pt x="974" y="0"/>
                  </a:cubicBezTo>
                  <a:cubicBezTo>
                    <a:pt x="1175" y="0"/>
                    <a:pt x="1356" y="118"/>
                    <a:pt x="1440" y="294"/>
                  </a:cubicBezTo>
                  <a:cubicBezTo>
                    <a:pt x="1507" y="256"/>
                    <a:pt x="1582" y="235"/>
                    <a:pt x="1662" y="235"/>
                  </a:cubicBezTo>
                  <a:cubicBezTo>
                    <a:pt x="1922" y="235"/>
                    <a:pt x="2136" y="449"/>
                    <a:pt x="2136" y="710"/>
                  </a:cubicBezTo>
                  <a:cubicBezTo>
                    <a:pt x="2136" y="966"/>
                    <a:pt x="1922" y="1181"/>
                    <a:pt x="1662" y="1181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1218987">
                <a:defRPr/>
              </a:pPr>
              <a:endParaRPr lang="en-US" sz="1765" kern="0">
                <a:solidFill>
                  <a:srgbClr val="50505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FE7E769-54D3-472E-B814-3AF71463625E}"/>
                </a:ext>
              </a:extLst>
            </p:cNvPr>
            <p:cNvSpPr txBox="1"/>
            <p:nvPr/>
          </p:nvSpPr>
          <p:spPr>
            <a:xfrm>
              <a:off x="954546" y="1578870"/>
              <a:ext cx="2924668" cy="750860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1218987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568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Federated identity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FC4276D-1EF3-4075-8A33-411A442D6CE9}"/>
              </a:ext>
            </a:extLst>
          </p:cNvPr>
          <p:cNvGrpSpPr/>
          <p:nvPr/>
        </p:nvGrpSpPr>
        <p:grpSpPr>
          <a:xfrm>
            <a:off x="4758335" y="1799278"/>
            <a:ext cx="2311044" cy="1265690"/>
            <a:chOff x="4760802" y="479425"/>
            <a:chExt cx="3423293" cy="1874837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F725C820-DDA0-4555-9CFD-B9B418D09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0802" y="479425"/>
              <a:ext cx="3385160" cy="1874837"/>
            </a:xfrm>
            <a:custGeom>
              <a:avLst/>
              <a:gdLst>
                <a:gd name="T0" fmla="*/ 1662 w 2136"/>
                <a:gd name="T1" fmla="*/ 1181 h 1181"/>
                <a:gd name="T2" fmla="*/ 239 w 2136"/>
                <a:gd name="T3" fmla="*/ 1181 h 1181"/>
                <a:gd name="T4" fmla="*/ 0 w 2136"/>
                <a:gd name="T5" fmla="*/ 937 h 1181"/>
                <a:gd name="T6" fmla="*/ 181 w 2136"/>
                <a:gd name="T7" fmla="*/ 706 h 1181"/>
                <a:gd name="T8" fmla="*/ 462 w 2136"/>
                <a:gd name="T9" fmla="*/ 487 h 1181"/>
                <a:gd name="T10" fmla="*/ 974 w 2136"/>
                <a:gd name="T11" fmla="*/ 0 h 1181"/>
                <a:gd name="T12" fmla="*/ 1440 w 2136"/>
                <a:gd name="T13" fmla="*/ 294 h 1181"/>
                <a:gd name="T14" fmla="*/ 1662 w 2136"/>
                <a:gd name="T15" fmla="*/ 235 h 1181"/>
                <a:gd name="T16" fmla="*/ 2136 w 2136"/>
                <a:gd name="T17" fmla="*/ 710 h 1181"/>
                <a:gd name="T18" fmla="*/ 1662 w 2136"/>
                <a:gd name="T19" fmla="*/ 1181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6" h="1181">
                  <a:moveTo>
                    <a:pt x="1662" y="1181"/>
                  </a:moveTo>
                  <a:cubicBezTo>
                    <a:pt x="239" y="1181"/>
                    <a:pt x="239" y="1181"/>
                    <a:pt x="239" y="1181"/>
                  </a:cubicBezTo>
                  <a:cubicBezTo>
                    <a:pt x="109" y="1181"/>
                    <a:pt x="0" y="1071"/>
                    <a:pt x="0" y="937"/>
                  </a:cubicBezTo>
                  <a:cubicBezTo>
                    <a:pt x="0" y="823"/>
                    <a:pt x="76" y="731"/>
                    <a:pt x="181" y="706"/>
                  </a:cubicBezTo>
                  <a:cubicBezTo>
                    <a:pt x="231" y="588"/>
                    <a:pt x="336" y="504"/>
                    <a:pt x="462" y="487"/>
                  </a:cubicBezTo>
                  <a:cubicBezTo>
                    <a:pt x="474" y="218"/>
                    <a:pt x="701" y="0"/>
                    <a:pt x="974" y="0"/>
                  </a:cubicBezTo>
                  <a:cubicBezTo>
                    <a:pt x="1175" y="0"/>
                    <a:pt x="1356" y="118"/>
                    <a:pt x="1440" y="294"/>
                  </a:cubicBezTo>
                  <a:cubicBezTo>
                    <a:pt x="1507" y="256"/>
                    <a:pt x="1582" y="235"/>
                    <a:pt x="1662" y="235"/>
                  </a:cubicBezTo>
                  <a:cubicBezTo>
                    <a:pt x="1922" y="235"/>
                    <a:pt x="2136" y="449"/>
                    <a:pt x="2136" y="710"/>
                  </a:cubicBezTo>
                  <a:cubicBezTo>
                    <a:pt x="2136" y="966"/>
                    <a:pt x="1922" y="1181"/>
                    <a:pt x="1662" y="1181"/>
                  </a:cubicBezTo>
                  <a:close/>
                </a:path>
              </a:pathLst>
            </a:custGeom>
            <a:solidFill>
              <a:srgbClr val="B4009E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1218987">
                <a:defRPr/>
              </a:pPr>
              <a:endParaRPr lang="en-US" sz="1765" kern="0">
                <a:solidFill>
                  <a:srgbClr val="50505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368ED0F-A62F-413A-A8A7-C433127DE5A0}"/>
                </a:ext>
              </a:extLst>
            </p:cNvPr>
            <p:cNvSpPr txBox="1"/>
            <p:nvPr/>
          </p:nvSpPr>
          <p:spPr>
            <a:xfrm>
              <a:off x="4819465" y="1431409"/>
              <a:ext cx="3364630" cy="750860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1218987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568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Synchronized identity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177EF9B-C025-4522-A9B2-5552BDFD5F5D}"/>
              </a:ext>
            </a:extLst>
          </p:cNvPr>
          <p:cNvCxnSpPr/>
          <p:nvPr/>
        </p:nvCxnSpPr>
        <p:spPr>
          <a:xfrm>
            <a:off x="10061375" y="3059575"/>
            <a:ext cx="0" cy="268927"/>
          </a:xfrm>
          <a:prstGeom prst="straightConnector1">
            <a:avLst/>
          </a:prstGeom>
          <a:noFill/>
          <a:ln w="57150" cap="flat" cmpd="sng" algn="ctr">
            <a:solidFill>
              <a:srgbClr val="002050"/>
            </a:solidFill>
            <a:prstDash val="solid"/>
            <a:headEnd type="triangle"/>
            <a:tailEnd type="none"/>
          </a:ln>
          <a:effectLst/>
        </p:spPr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8BFBD39-0741-4280-990B-AB6502D42EB9}"/>
              </a:ext>
            </a:extLst>
          </p:cNvPr>
          <p:cNvGrpSpPr/>
          <p:nvPr/>
        </p:nvGrpSpPr>
        <p:grpSpPr>
          <a:xfrm>
            <a:off x="785897" y="1799278"/>
            <a:ext cx="2285297" cy="1265690"/>
            <a:chOff x="630690" y="479425"/>
            <a:chExt cx="3385160" cy="1874837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C7087621-B344-4DD9-A6B3-EBB6B49784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690" y="479425"/>
              <a:ext cx="3385160" cy="1874837"/>
            </a:xfrm>
            <a:custGeom>
              <a:avLst/>
              <a:gdLst>
                <a:gd name="T0" fmla="*/ 1662 w 2136"/>
                <a:gd name="T1" fmla="*/ 1181 h 1181"/>
                <a:gd name="T2" fmla="*/ 239 w 2136"/>
                <a:gd name="T3" fmla="*/ 1181 h 1181"/>
                <a:gd name="T4" fmla="*/ 0 w 2136"/>
                <a:gd name="T5" fmla="*/ 937 h 1181"/>
                <a:gd name="T6" fmla="*/ 181 w 2136"/>
                <a:gd name="T7" fmla="*/ 706 h 1181"/>
                <a:gd name="T8" fmla="*/ 462 w 2136"/>
                <a:gd name="T9" fmla="*/ 487 h 1181"/>
                <a:gd name="T10" fmla="*/ 974 w 2136"/>
                <a:gd name="T11" fmla="*/ 0 h 1181"/>
                <a:gd name="T12" fmla="*/ 1440 w 2136"/>
                <a:gd name="T13" fmla="*/ 294 h 1181"/>
                <a:gd name="T14" fmla="*/ 1662 w 2136"/>
                <a:gd name="T15" fmla="*/ 235 h 1181"/>
                <a:gd name="T16" fmla="*/ 2136 w 2136"/>
                <a:gd name="T17" fmla="*/ 710 h 1181"/>
                <a:gd name="T18" fmla="*/ 1662 w 2136"/>
                <a:gd name="T19" fmla="*/ 1181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6" h="1181">
                  <a:moveTo>
                    <a:pt x="1662" y="1181"/>
                  </a:moveTo>
                  <a:cubicBezTo>
                    <a:pt x="239" y="1181"/>
                    <a:pt x="239" y="1181"/>
                    <a:pt x="239" y="1181"/>
                  </a:cubicBezTo>
                  <a:cubicBezTo>
                    <a:pt x="109" y="1181"/>
                    <a:pt x="0" y="1071"/>
                    <a:pt x="0" y="937"/>
                  </a:cubicBezTo>
                  <a:cubicBezTo>
                    <a:pt x="0" y="823"/>
                    <a:pt x="76" y="731"/>
                    <a:pt x="181" y="706"/>
                  </a:cubicBezTo>
                  <a:cubicBezTo>
                    <a:pt x="231" y="588"/>
                    <a:pt x="336" y="504"/>
                    <a:pt x="462" y="487"/>
                  </a:cubicBezTo>
                  <a:cubicBezTo>
                    <a:pt x="474" y="218"/>
                    <a:pt x="701" y="0"/>
                    <a:pt x="974" y="0"/>
                  </a:cubicBezTo>
                  <a:cubicBezTo>
                    <a:pt x="1175" y="0"/>
                    <a:pt x="1356" y="118"/>
                    <a:pt x="1440" y="294"/>
                  </a:cubicBezTo>
                  <a:cubicBezTo>
                    <a:pt x="1507" y="256"/>
                    <a:pt x="1582" y="235"/>
                    <a:pt x="1662" y="235"/>
                  </a:cubicBezTo>
                  <a:cubicBezTo>
                    <a:pt x="1922" y="235"/>
                    <a:pt x="2136" y="449"/>
                    <a:pt x="2136" y="710"/>
                  </a:cubicBezTo>
                  <a:cubicBezTo>
                    <a:pt x="2136" y="966"/>
                    <a:pt x="1922" y="1181"/>
                    <a:pt x="1662" y="1181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1218987">
                <a:defRPr/>
              </a:pPr>
              <a:endParaRPr lang="en-US" sz="1765" kern="0">
                <a:solidFill>
                  <a:srgbClr val="505050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EE10BF1-2ACD-44F5-8280-5D017D7A5B81}"/>
                </a:ext>
              </a:extLst>
            </p:cNvPr>
            <p:cNvSpPr txBox="1"/>
            <p:nvPr/>
          </p:nvSpPr>
          <p:spPr>
            <a:xfrm>
              <a:off x="1134454" y="1408383"/>
              <a:ext cx="2377632" cy="750860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1218987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568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Cloud identity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EF9C96E-7FB1-49FC-8B59-E2007FE6C2FD}"/>
              </a:ext>
            </a:extLst>
          </p:cNvPr>
          <p:cNvCxnSpPr/>
          <p:nvPr/>
        </p:nvCxnSpPr>
        <p:spPr>
          <a:xfrm>
            <a:off x="5910620" y="4014410"/>
            <a:ext cx="0" cy="522913"/>
          </a:xfrm>
          <a:prstGeom prst="straightConnector1">
            <a:avLst/>
          </a:prstGeom>
          <a:noFill/>
          <a:ln w="57150" cap="flat" cmpd="sng" algn="ctr">
            <a:solidFill>
              <a:srgbClr val="008272">
                <a:lumMod val="75000"/>
              </a:srgbClr>
            </a:solidFill>
            <a:prstDash val="solid"/>
            <a:headEnd type="none"/>
            <a:tailEnd type="none"/>
          </a:ln>
          <a:effectLst/>
        </p:spPr>
      </p:cxnSp>
      <p:sp>
        <p:nvSpPr>
          <p:cNvPr id="22" name="Bent Arrow 21">
            <a:extLst>
              <a:ext uri="{FF2B5EF4-FFF2-40B4-BE49-F238E27FC236}">
                <a16:creationId xmlns:a16="http://schemas.microsoft.com/office/drawing/2014/main" id="{E8062B18-8FEA-4B90-80A9-17530BC87825}"/>
              </a:ext>
            </a:extLst>
          </p:cNvPr>
          <p:cNvSpPr/>
          <p:nvPr/>
        </p:nvSpPr>
        <p:spPr bwMode="auto">
          <a:xfrm rot="5400000" flipV="1">
            <a:off x="8978062" y="3915919"/>
            <a:ext cx="685041" cy="557765"/>
          </a:xfrm>
          <a:prstGeom prst="bentArrow">
            <a:avLst>
              <a:gd name="adj1" fmla="val 9063"/>
              <a:gd name="adj2" fmla="val 13146"/>
              <a:gd name="adj3" fmla="val 0"/>
              <a:gd name="adj4" fmla="val 51474"/>
            </a:avLst>
          </a:prstGeom>
          <a:solidFill>
            <a:srgbClr val="008272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38338E7-F194-468C-8E1F-B6B3C6EE3DE8}"/>
              </a:ext>
            </a:extLst>
          </p:cNvPr>
          <p:cNvGrpSpPr/>
          <p:nvPr/>
        </p:nvGrpSpPr>
        <p:grpSpPr>
          <a:xfrm>
            <a:off x="9184880" y="3206890"/>
            <a:ext cx="1415629" cy="1085014"/>
            <a:chOff x="9815680" y="4868863"/>
            <a:chExt cx="1888957" cy="144779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ABA6C0D-879B-41B4-9865-AE1BD80E3F97}"/>
                </a:ext>
              </a:extLst>
            </p:cNvPr>
            <p:cNvGrpSpPr/>
            <p:nvPr/>
          </p:nvGrpSpPr>
          <p:grpSpPr>
            <a:xfrm>
              <a:off x="9832447" y="4868863"/>
              <a:ext cx="1872190" cy="1447799"/>
              <a:chOff x="1878013" y="-2489200"/>
              <a:chExt cx="8543925" cy="6607175"/>
            </a:xfrm>
            <a:solidFill>
              <a:srgbClr val="008272">
                <a:lumMod val="75000"/>
              </a:srgbClr>
            </a:solidFill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C2D4CF1B-EC0F-412E-9712-903FE6AA29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0963" y="-2489200"/>
                <a:ext cx="7058025" cy="1974850"/>
              </a:xfrm>
              <a:custGeom>
                <a:avLst/>
                <a:gdLst>
                  <a:gd name="T0" fmla="*/ 1857 w 1880"/>
                  <a:gd name="T1" fmla="*/ 266 h 526"/>
                  <a:gd name="T2" fmla="*/ 1701 w 1880"/>
                  <a:gd name="T3" fmla="*/ 266 h 526"/>
                  <a:gd name="T4" fmla="*/ 1626 w 1880"/>
                  <a:gd name="T5" fmla="*/ 0 h 526"/>
                  <a:gd name="T6" fmla="*/ 689 w 1880"/>
                  <a:gd name="T7" fmla="*/ 266 h 526"/>
                  <a:gd name="T8" fmla="*/ 579 w 1880"/>
                  <a:gd name="T9" fmla="*/ 266 h 526"/>
                  <a:gd name="T10" fmla="*/ 457 w 1880"/>
                  <a:gd name="T11" fmla="*/ 162 h 526"/>
                  <a:gd name="T12" fmla="*/ 417 w 1880"/>
                  <a:gd name="T13" fmla="*/ 144 h 526"/>
                  <a:gd name="T14" fmla="*/ 24 w 1880"/>
                  <a:gd name="T15" fmla="*/ 144 h 526"/>
                  <a:gd name="T16" fmla="*/ 0 w 1880"/>
                  <a:gd name="T17" fmla="*/ 167 h 526"/>
                  <a:gd name="T18" fmla="*/ 0 w 1880"/>
                  <a:gd name="T19" fmla="*/ 526 h 526"/>
                  <a:gd name="T20" fmla="*/ 180 w 1880"/>
                  <a:gd name="T21" fmla="*/ 526 h 526"/>
                  <a:gd name="T22" fmla="*/ 1550 w 1880"/>
                  <a:gd name="T23" fmla="*/ 133 h 526"/>
                  <a:gd name="T24" fmla="*/ 1660 w 1880"/>
                  <a:gd name="T25" fmla="*/ 526 h 526"/>
                  <a:gd name="T26" fmla="*/ 1880 w 1880"/>
                  <a:gd name="T27" fmla="*/ 526 h 526"/>
                  <a:gd name="T28" fmla="*/ 1880 w 1880"/>
                  <a:gd name="T29" fmla="*/ 289 h 526"/>
                  <a:gd name="T30" fmla="*/ 1857 w 1880"/>
                  <a:gd name="T31" fmla="*/ 26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80" h="526">
                    <a:moveTo>
                      <a:pt x="1857" y="266"/>
                    </a:moveTo>
                    <a:cubicBezTo>
                      <a:pt x="1701" y="266"/>
                      <a:pt x="1701" y="266"/>
                      <a:pt x="1701" y="266"/>
                    </a:cubicBezTo>
                    <a:cubicBezTo>
                      <a:pt x="1626" y="0"/>
                      <a:pt x="1626" y="0"/>
                      <a:pt x="1626" y="0"/>
                    </a:cubicBezTo>
                    <a:cubicBezTo>
                      <a:pt x="689" y="266"/>
                      <a:pt x="689" y="266"/>
                      <a:pt x="689" y="266"/>
                    </a:cubicBezTo>
                    <a:cubicBezTo>
                      <a:pt x="579" y="266"/>
                      <a:pt x="579" y="266"/>
                      <a:pt x="579" y="266"/>
                    </a:cubicBezTo>
                    <a:cubicBezTo>
                      <a:pt x="457" y="162"/>
                      <a:pt x="457" y="162"/>
                      <a:pt x="457" y="162"/>
                    </a:cubicBezTo>
                    <a:cubicBezTo>
                      <a:pt x="452" y="150"/>
                      <a:pt x="428" y="144"/>
                      <a:pt x="417" y="144"/>
                    </a:cubicBezTo>
                    <a:cubicBezTo>
                      <a:pt x="24" y="144"/>
                      <a:pt x="24" y="144"/>
                      <a:pt x="24" y="144"/>
                    </a:cubicBezTo>
                    <a:cubicBezTo>
                      <a:pt x="12" y="144"/>
                      <a:pt x="0" y="156"/>
                      <a:pt x="0" y="167"/>
                    </a:cubicBezTo>
                    <a:cubicBezTo>
                      <a:pt x="0" y="526"/>
                      <a:pt x="0" y="526"/>
                      <a:pt x="0" y="526"/>
                    </a:cubicBezTo>
                    <a:cubicBezTo>
                      <a:pt x="180" y="526"/>
                      <a:pt x="180" y="526"/>
                      <a:pt x="180" y="526"/>
                    </a:cubicBezTo>
                    <a:cubicBezTo>
                      <a:pt x="1550" y="133"/>
                      <a:pt x="1550" y="133"/>
                      <a:pt x="1550" y="133"/>
                    </a:cubicBezTo>
                    <a:cubicBezTo>
                      <a:pt x="1660" y="526"/>
                      <a:pt x="1660" y="526"/>
                      <a:pt x="1660" y="526"/>
                    </a:cubicBezTo>
                    <a:cubicBezTo>
                      <a:pt x="1880" y="526"/>
                      <a:pt x="1880" y="526"/>
                      <a:pt x="1880" y="526"/>
                    </a:cubicBezTo>
                    <a:cubicBezTo>
                      <a:pt x="1880" y="289"/>
                      <a:pt x="1880" y="289"/>
                      <a:pt x="1880" y="289"/>
                    </a:cubicBezTo>
                    <a:cubicBezTo>
                      <a:pt x="1880" y="277"/>
                      <a:pt x="1868" y="266"/>
                      <a:pt x="1857" y="2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>
                  <a:defRPr/>
                </a:pPr>
                <a:endParaRPr lang="en-US" sz="1765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C50DDF7E-68B5-4A2F-AFD8-3C4B290121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8013" y="-206375"/>
                <a:ext cx="8543925" cy="4324350"/>
              </a:xfrm>
              <a:custGeom>
                <a:avLst/>
                <a:gdLst>
                  <a:gd name="T0" fmla="*/ 2259 w 2276"/>
                  <a:gd name="T1" fmla="*/ 0 h 1151"/>
                  <a:gd name="T2" fmla="*/ 23 w 2276"/>
                  <a:gd name="T3" fmla="*/ 0 h 1151"/>
                  <a:gd name="T4" fmla="*/ 0 w 2276"/>
                  <a:gd name="T5" fmla="*/ 23 h 1151"/>
                  <a:gd name="T6" fmla="*/ 191 w 2276"/>
                  <a:gd name="T7" fmla="*/ 1104 h 1151"/>
                  <a:gd name="T8" fmla="*/ 243 w 2276"/>
                  <a:gd name="T9" fmla="*/ 1151 h 1151"/>
                  <a:gd name="T10" fmla="*/ 2033 w 2276"/>
                  <a:gd name="T11" fmla="*/ 1151 h 1151"/>
                  <a:gd name="T12" fmla="*/ 2085 w 2276"/>
                  <a:gd name="T13" fmla="*/ 1104 h 1151"/>
                  <a:gd name="T14" fmla="*/ 2276 w 2276"/>
                  <a:gd name="T15" fmla="*/ 23 h 1151"/>
                  <a:gd name="T16" fmla="*/ 2259 w 2276"/>
                  <a:gd name="T17" fmla="*/ 0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76" h="1151">
                    <a:moveTo>
                      <a:pt x="2259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6" y="0"/>
                      <a:pt x="0" y="11"/>
                      <a:pt x="0" y="23"/>
                    </a:cubicBezTo>
                    <a:cubicBezTo>
                      <a:pt x="191" y="1104"/>
                      <a:pt x="191" y="1104"/>
                      <a:pt x="191" y="1104"/>
                    </a:cubicBezTo>
                    <a:cubicBezTo>
                      <a:pt x="191" y="1133"/>
                      <a:pt x="220" y="1151"/>
                      <a:pt x="243" y="1151"/>
                    </a:cubicBezTo>
                    <a:cubicBezTo>
                      <a:pt x="2033" y="1151"/>
                      <a:pt x="2033" y="1151"/>
                      <a:pt x="2033" y="1151"/>
                    </a:cubicBezTo>
                    <a:cubicBezTo>
                      <a:pt x="2056" y="1151"/>
                      <a:pt x="2085" y="1133"/>
                      <a:pt x="2085" y="1104"/>
                    </a:cubicBezTo>
                    <a:cubicBezTo>
                      <a:pt x="2276" y="23"/>
                      <a:pt x="2276" y="23"/>
                      <a:pt x="2276" y="23"/>
                    </a:cubicBezTo>
                    <a:cubicBezTo>
                      <a:pt x="2276" y="11"/>
                      <a:pt x="2270" y="0"/>
                      <a:pt x="22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>
                  <a:defRPr/>
                </a:pPr>
                <a:endParaRPr lang="en-US" sz="1765" kern="0">
                  <a:solidFill>
                    <a:srgbClr val="505050"/>
                  </a:solidFill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C27D45A-7A07-4FE8-9454-7015151EECA7}"/>
                </a:ext>
              </a:extLst>
            </p:cNvPr>
            <p:cNvSpPr txBox="1"/>
            <p:nvPr/>
          </p:nvSpPr>
          <p:spPr>
            <a:xfrm>
              <a:off x="9815680" y="5424812"/>
              <a:ext cx="1818618" cy="881719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1218987">
                <a:lnSpc>
                  <a:spcPct val="70000"/>
                </a:lnSpc>
                <a:spcAft>
                  <a:spcPts val="588"/>
                </a:spcAft>
                <a:defRPr/>
              </a:pPr>
              <a:r>
                <a:rPr lang="en-US" sz="1372" kern="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On-premises</a:t>
              </a:r>
            </a:p>
            <a:p>
              <a:pPr algn="ctr" defTabSz="1218987">
                <a:lnSpc>
                  <a:spcPct val="70000"/>
                </a:lnSpc>
                <a:spcAft>
                  <a:spcPts val="588"/>
                </a:spcAft>
                <a:defRPr/>
              </a:pPr>
              <a:r>
                <a:rPr lang="en-US" sz="1372" kern="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directory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34A22E2-638B-40F0-9A23-AB8BCEC7BDF8}"/>
              </a:ext>
            </a:extLst>
          </p:cNvPr>
          <p:cNvCxnSpPr/>
          <p:nvPr/>
        </p:nvCxnSpPr>
        <p:spPr>
          <a:xfrm flipV="1">
            <a:off x="5910620" y="3059574"/>
            <a:ext cx="0" cy="313749"/>
          </a:xfrm>
          <a:prstGeom prst="straightConnector1">
            <a:avLst/>
          </a:prstGeom>
          <a:noFill/>
          <a:ln w="57150" cap="flat" cmpd="sng" algn="ctr">
            <a:solidFill>
              <a:srgbClr val="B4009E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50CEBCD-5744-4301-A910-5F4C33E05973}"/>
              </a:ext>
            </a:extLst>
          </p:cNvPr>
          <p:cNvCxnSpPr/>
          <p:nvPr/>
        </p:nvCxnSpPr>
        <p:spPr>
          <a:xfrm>
            <a:off x="9719192" y="3016955"/>
            <a:ext cx="0" cy="358570"/>
          </a:xfrm>
          <a:prstGeom prst="straightConnector1">
            <a:avLst/>
          </a:prstGeom>
          <a:noFill/>
          <a:ln w="57150" cap="flat" cmpd="sng" algn="ctr">
            <a:solidFill>
              <a:srgbClr val="002050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7B74A19E-51BE-4617-9CF7-666D344DE391}"/>
              </a:ext>
            </a:extLst>
          </p:cNvPr>
          <p:cNvSpPr/>
          <p:nvPr/>
        </p:nvSpPr>
        <p:spPr bwMode="auto">
          <a:xfrm>
            <a:off x="269239" y="4481020"/>
            <a:ext cx="3318615" cy="783770"/>
          </a:xfrm>
          <a:prstGeom prst="rect">
            <a:avLst/>
          </a:prstGeom>
          <a:solidFill>
            <a:srgbClr val="00BCF2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43428" tIns="89642" rIns="89642" bIns="89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21898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76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Zero on-premises </a:t>
            </a:r>
            <a:br>
              <a:rPr lang="en-US" sz="176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US" sz="176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servers</a:t>
            </a:r>
          </a:p>
        </p:txBody>
      </p:sp>
      <p:sp>
        <p:nvSpPr>
          <p:cNvPr id="31" name="&quot;No&quot; Symbol 30">
            <a:extLst>
              <a:ext uri="{FF2B5EF4-FFF2-40B4-BE49-F238E27FC236}">
                <a16:creationId xmlns:a16="http://schemas.microsoft.com/office/drawing/2014/main" id="{7CE4A53F-A51C-44F3-BACC-A5E611F2367F}"/>
              </a:ext>
            </a:extLst>
          </p:cNvPr>
          <p:cNvSpPr/>
          <p:nvPr/>
        </p:nvSpPr>
        <p:spPr bwMode="auto">
          <a:xfrm>
            <a:off x="2867252" y="4574699"/>
            <a:ext cx="596413" cy="596413"/>
          </a:xfrm>
          <a:prstGeom prst="noSmoking">
            <a:avLst>
              <a:gd name="adj" fmla="val 13381"/>
            </a:avLst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6742027-C953-493E-9C97-45EA06D60FF5}"/>
              </a:ext>
            </a:extLst>
          </p:cNvPr>
          <p:cNvGrpSpPr/>
          <p:nvPr/>
        </p:nvGrpSpPr>
        <p:grpSpPr>
          <a:xfrm>
            <a:off x="5202806" y="3206890"/>
            <a:ext cx="1415629" cy="1085014"/>
            <a:chOff x="9815680" y="4868863"/>
            <a:chExt cx="1888957" cy="1447799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0EE3DCE-8D56-4547-A7CE-7258CF35A2BE}"/>
                </a:ext>
              </a:extLst>
            </p:cNvPr>
            <p:cNvGrpSpPr/>
            <p:nvPr/>
          </p:nvGrpSpPr>
          <p:grpSpPr>
            <a:xfrm>
              <a:off x="9832447" y="4868863"/>
              <a:ext cx="1872190" cy="1447799"/>
              <a:chOff x="1878013" y="-2489200"/>
              <a:chExt cx="8543925" cy="6607175"/>
            </a:xfrm>
            <a:solidFill>
              <a:srgbClr val="008272">
                <a:lumMod val="75000"/>
              </a:srgbClr>
            </a:solidFill>
          </p:grpSpPr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FE52294B-84E1-4592-828A-EA29E5D7EF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0963" y="-2489200"/>
                <a:ext cx="7058025" cy="1974850"/>
              </a:xfrm>
              <a:custGeom>
                <a:avLst/>
                <a:gdLst>
                  <a:gd name="T0" fmla="*/ 1857 w 1880"/>
                  <a:gd name="T1" fmla="*/ 266 h 526"/>
                  <a:gd name="T2" fmla="*/ 1701 w 1880"/>
                  <a:gd name="T3" fmla="*/ 266 h 526"/>
                  <a:gd name="T4" fmla="*/ 1626 w 1880"/>
                  <a:gd name="T5" fmla="*/ 0 h 526"/>
                  <a:gd name="T6" fmla="*/ 689 w 1880"/>
                  <a:gd name="T7" fmla="*/ 266 h 526"/>
                  <a:gd name="T8" fmla="*/ 579 w 1880"/>
                  <a:gd name="T9" fmla="*/ 266 h 526"/>
                  <a:gd name="T10" fmla="*/ 457 w 1880"/>
                  <a:gd name="T11" fmla="*/ 162 h 526"/>
                  <a:gd name="T12" fmla="*/ 417 w 1880"/>
                  <a:gd name="T13" fmla="*/ 144 h 526"/>
                  <a:gd name="T14" fmla="*/ 24 w 1880"/>
                  <a:gd name="T15" fmla="*/ 144 h 526"/>
                  <a:gd name="T16" fmla="*/ 0 w 1880"/>
                  <a:gd name="T17" fmla="*/ 167 h 526"/>
                  <a:gd name="T18" fmla="*/ 0 w 1880"/>
                  <a:gd name="T19" fmla="*/ 526 h 526"/>
                  <a:gd name="T20" fmla="*/ 180 w 1880"/>
                  <a:gd name="T21" fmla="*/ 526 h 526"/>
                  <a:gd name="T22" fmla="*/ 1550 w 1880"/>
                  <a:gd name="T23" fmla="*/ 133 h 526"/>
                  <a:gd name="T24" fmla="*/ 1660 w 1880"/>
                  <a:gd name="T25" fmla="*/ 526 h 526"/>
                  <a:gd name="T26" fmla="*/ 1880 w 1880"/>
                  <a:gd name="T27" fmla="*/ 526 h 526"/>
                  <a:gd name="T28" fmla="*/ 1880 w 1880"/>
                  <a:gd name="T29" fmla="*/ 289 h 526"/>
                  <a:gd name="T30" fmla="*/ 1857 w 1880"/>
                  <a:gd name="T31" fmla="*/ 26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80" h="526">
                    <a:moveTo>
                      <a:pt x="1857" y="266"/>
                    </a:moveTo>
                    <a:cubicBezTo>
                      <a:pt x="1701" y="266"/>
                      <a:pt x="1701" y="266"/>
                      <a:pt x="1701" y="266"/>
                    </a:cubicBezTo>
                    <a:cubicBezTo>
                      <a:pt x="1626" y="0"/>
                      <a:pt x="1626" y="0"/>
                      <a:pt x="1626" y="0"/>
                    </a:cubicBezTo>
                    <a:cubicBezTo>
                      <a:pt x="689" y="266"/>
                      <a:pt x="689" y="266"/>
                      <a:pt x="689" y="266"/>
                    </a:cubicBezTo>
                    <a:cubicBezTo>
                      <a:pt x="579" y="266"/>
                      <a:pt x="579" y="266"/>
                      <a:pt x="579" y="266"/>
                    </a:cubicBezTo>
                    <a:cubicBezTo>
                      <a:pt x="457" y="162"/>
                      <a:pt x="457" y="162"/>
                      <a:pt x="457" y="162"/>
                    </a:cubicBezTo>
                    <a:cubicBezTo>
                      <a:pt x="452" y="150"/>
                      <a:pt x="428" y="144"/>
                      <a:pt x="417" y="144"/>
                    </a:cubicBezTo>
                    <a:cubicBezTo>
                      <a:pt x="24" y="144"/>
                      <a:pt x="24" y="144"/>
                      <a:pt x="24" y="144"/>
                    </a:cubicBezTo>
                    <a:cubicBezTo>
                      <a:pt x="12" y="144"/>
                      <a:pt x="0" y="156"/>
                      <a:pt x="0" y="167"/>
                    </a:cubicBezTo>
                    <a:cubicBezTo>
                      <a:pt x="0" y="526"/>
                      <a:pt x="0" y="526"/>
                      <a:pt x="0" y="526"/>
                    </a:cubicBezTo>
                    <a:cubicBezTo>
                      <a:pt x="180" y="526"/>
                      <a:pt x="180" y="526"/>
                      <a:pt x="180" y="526"/>
                    </a:cubicBezTo>
                    <a:cubicBezTo>
                      <a:pt x="1550" y="133"/>
                      <a:pt x="1550" y="133"/>
                      <a:pt x="1550" y="133"/>
                    </a:cubicBezTo>
                    <a:cubicBezTo>
                      <a:pt x="1660" y="526"/>
                      <a:pt x="1660" y="526"/>
                      <a:pt x="1660" y="526"/>
                    </a:cubicBezTo>
                    <a:cubicBezTo>
                      <a:pt x="1880" y="526"/>
                      <a:pt x="1880" y="526"/>
                      <a:pt x="1880" y="526"/>
                    </a:cubicBezTo>
                    <a:cubicBezTo>
                      <a:pt x="1880" y="289"/>
                      <a:pt x="1880" y="289"/>
                      <a:pt x="1880" y="289"/>
                    </a:cubicBezTo>
                    <a:cubicBezTo>
                      <a:pt x="1880" y="277"/>
                      <a:pt x="1868" y="266"/>
                      <a:pt x="1857" y="2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>
                  <a:defRPr/>
                </a:pPr>
                <a:endParaRPr lang="en-US" sz="1765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7EFD8854-3841-4199-BFCB-B607E686FE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8013" y="-206375"/>
                <a:ext cx="8543925" cy="4324350"/>
              </a:xfrm>
              <a:custGeom>
                <a:avLst/>
                <a:gdLst>
                  <a:gd name="T0" fmla="*/ 2259 w 2276"/>
                  <a:gd name="T1" fmla="*/ 0 h 1151"/>
                  <a:gd name="T2" fmla="*/ 23 w 2276"/>
                  <a:gd name="T3" fmla="*/ 0 h 1151"/>
                  <a:gd name="T4" fmla="*/ 0 w 2276"/>
                  <a:gd name="T5" fmla="*/ 23 h 1151"/>
                  <a:gd name="T6" fmla="*/ 191 w 2276"/>
                  <a:gd name="T7" fmla="*/ 1104 h 1151"/>
                  <a:gd name="T8" fmla="*/ 243 w 2276"/>
                  <a:gd name="T9" fmla="*/ 1151 h 1151"/>
                  <a:gd name="T10" fmla="*/ 2033 w 2276"/>
                  <a:gd name="T11" fmla="*/ 1151 h 1151"/>
                  <a:gd name="T12" fmla="*/ 2085 w 2276"/>
                  <a:gd name="T13" fmla="*/ 1104 h 1151"/>
                  <a:gd name="T14" fmla="*/ 2276 w 2276"/>
                  <a:gd name="T15" fmla="*/ 23 h 1151"/>
                  <a:gd name="T16" fmla="*/ 2259 w 2276"/>
                  <a:gd name="T17" fmla="*/ 0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76" h="1151">
                    <a:moveTo>
                      <a:pt x="2259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6" y="0"/>
                      <a:pt x="0" y="11"/>
                      <a:pt x="0" y="23"/>
                    </a:cubicBezTo>
                    <a:cubicBezTo>
                      <a:pt x="191" y="1104"/>
                      <a:pt x="191" y="1104"/>
                      <a:pt x="191" y="1104"/>
                    </a:cubicBezTo>
                    <a:cubicBezTo>
                      <a:pt x="191" y="1133"/>
                      <a:pt x="220" y="1151"/>
                      <a:pt x="243" y="1151"/>
                    </a:cubicBezTo>
                    <a:cubicBezTo>
                      <a:pt x="2033" y="1151"/>
                      <a:pt x="2033" y="1151"/>
                      <a:pt x="2033" y="1151"/>
                    </a:cubicBezTo>
                    <a:cubicBezTo>
                      <a:pt x="2056" y="1151"/>
                      <a:pt x="2085" y="1133"/>
                      <a:pt x="2085" y="1104"/>
                    </a:cubicBezTo>
                    <a:cubicBezTo>
                      <a:pt x="2276" y="23"/>
                      <a:pt x="2276" y="23"/>
                      <a:pt x="2276" y="23"/>
                    </a:cubicBezTo>
                    <a:cubicBezTo>
                      <a:pt x="2276" y="11"/>
                      <a:pt x="2270" y="0"/>
                      <a:pt x="22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>
                  <a:defRPr/>
                </a:pPr>
                <a:endParaRPr lang="en-US" sz="1765" kern="0">
                  <a:solidFill>
                    <a:srgbClr val="505050"/>
                  </a:solidFill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09746A5-BFB1-46C3-B586-D84CEB61A70E}"/>
                </a:ext>
              </a:extLst>
            </p:cNvPr>
            <p:cNvSpPr txBox="1"/>
            <p:nvPr/>
          </p:nvSpPr>
          <p:spPr>
            <a:xfrm>
              <a:off x="9815680" y="5424812"/>
              <a:ext cx="1818618" cy="881719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1218987">
                <a:lnSpc>
                  <a:spcPct val="70000"/>
                </a:lnSpc>
                <a:spcAft>
                  <a:spcPts val="588"/>
                </a:spcAft>
                <a:defRPr/>
              </a:pPr>
              <a:r>
                <a:rPr lang="en-US" sz="1372" kern="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On-premises</a:t>
              </a:r>
            </a:p>
            <a:p>
              <a:pPr algn="ctr" defTabSz="1218987">
                <a:lnSpc>
                  <a:spcPct val="70000"/>
                </a:lnSpc>
                <a:spcAft>
                  <a:spcPts val="588"/>
                </a:spcAft>
                <a:defRPr/>
              </a:pPr>
              <a:r>
                <a:rPr lang="en-US" sz="1372" kern="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directory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C0F2B3A-2660-444A-BCD8-7D51E8926600}"/>
              </a:ext>
            </a:extLst>
          </p:cNvPr>
          <p:cNvGrpSpPr/>
          <p:nvPr/>
        </p:nvGrpSpPr>
        <p:grpSpPr>
          <a:xfrm>
            <a:off x="4251313" y="4481020"/>
            <a:ext cx="3318615" cy="783770"/>
            <a:chOff x="1439928" y="5583237"/>
            <a:chExt cx="3385160" cy="799486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72324A0-37D8-4792-A21B-897A7ECA9FE9}"/>
                </a:ext>
              </a:extLst>
            </p:cNvPr>
            <p:cNvSpPr/>
            <p:nvPr/>
          </p:nvSpPr>
          <p:spPr bwMode="auto">
            <a:xfrm>
              <a:off x="1439928" y="5583237"/>
              <a:ext cx="3385160" cy="799486"/>
            </a:xfrm>
            <a:prstGeom prst="rect">
              <a:avLst/>
            </a:prstGeom>
            <a:solidFill>
              <a:srgbClr val="B4009E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43428" tIns="89642" rIns="89642" bIns="8964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987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765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Directory sync with </a:t>
              </a:r>
              <a:br>
                <a:rPr lang="en-US" sz="1765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</a:br>
              <a:r>
                <a:rPr lang="en-US" sz="1765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password sync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227E367-F8E2-442A-AB44-D4A7B91F27F1}"/>
                </a:ext>
              </a:extLst>
            </p:cNvPr>
            <p:cNvGrpSpPr/>
            <p:nvPr/>
          </p:nvGrpSpPr>
          <p:grpSpPr>
            <a:xfrm flipH="1">
              <a:off x="4122581" y="5675312"/>
              <a:ext cx="572014" cy="612475"/>
              <a:chOff x="6059488" y="4718051"/>
              <a:chExt cx="2578100" cy="2728913"/>
            </a:xfrm>
            <a:solidFill>
              <a:srgbClr val="FFFFFF"/>
            </a:solidFill>
          </p:grpSpPr>
          <p:sp>
            <p:nvSpPr>
              <p:cNvPr id="40" name="Freeform 5">
                <a:extLst>
                  <a:ext uri="{FF2B5EF4-FFF2-40B4-BE49-F238E27FC236}">
                    <a16:creationId xmlns:a16="http://schemas.microsoft.com/office/drawing/2014/main" id="{0DE81D3B-224D-4370-8030-BE701DF8B8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1125" y="5226051"/>
                <a:ext cx="890587" cy="655638"/>
              </a:xfrm>
              <a:custGeom>
                <a:avLst/>
                <a:gdLst>
                  <a:gd name="T0" fmla="*/ 288 w 782"/>
                  <a:gd name="T1" fmla="*/ 575 h 575"/>
                  <a:gd name="T2" fmla="*/ 514 w 782"/>
                  <a:gd name="T3" fmla="*/ 368 h 575"/>
                  <a:gd name="T4" fmla="*/ 0 w 782"/>
                  <a:gd name="T5" fmla="*/ 368 h 575"/>
                  <a:gd name="T6" fmla="*/ 0 w 782"/>
                  <a:gd name="T7" fmla="*/ 220 h 575"/>
                  <a:gd name="T8" fmla="*/ 514 w 782"/>
                  <a:gd name="T9" fmla="*/ 220 h 575"/>
                  <a:gd name="T10" fmla="*/ 288 w 782"/>
                  <a:gd name="T11" fmla="*/ 0 h 575"/>
                  <a:gd name="T12" fmla="*/ 474 w 782"/>
                  <a:gd name="T13" fmla="*/ 0 h 575"/>
                  <a:gd name="T14" fmla="*/ 782 w 782"/>
                  <a:gd name="T15" fmla="*/ 287 h 575"/>
                  <a:gd name="T16" fmla="*/ 474 w 782"/>
                  <a:gd name="T17" fmla="*/ 575 h 575"/>
                  <a:gd name="T18" fmla="*/ 288 w 782"/>
                  <a:gd name="T19" fmla="*/ 57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2" h="575">
                    <a:moveTo>
                      <a:pt x="288" y="575"/>
                    </a:moveTo>
                    <a:cubicBezTo>
                      <a:pt x="288" y="575"/>
                      <a:pt x="288" y="575"/>
                      <a:pt x="514" y="368"/>
                    </a:cubicBezTo>
                    <a:cubicBezTo>
                      <a:pt x="0" y="368"/>
                      <a:pt x="0" y="368"/>
                      <a:pt x="0" y="368"/>
                    </a:cubicBezTo>
                    <a:cubicBezTo>
                      <a:pt x="0" y="368"/>
                      <a:pt x="0" y="368"/>
                      <a:pt x="0" y="220"/>
                    </a:cubicBezTo>
                    <a:cubicBezTo>
                      <a:pt x="0" y="220"/>
                      <a:pt x="0" y="220"/>
                      <a:pt x="514" y="220"/>
                    </a:cubicBezTo>
                    <a:cubicBezTo>
                      <a:pt x="514" y="220"/>
                      <a:pt x="514" y="220"/>
                      <a:pt x="288" y="0"/>
                    </a:cubicBezTo>
                    <a:cubicBezTo>
                      <a:pt x="288" y="0"/>
                      <a:pt x="288" y="0"/>
                      <a:pt x="474" y="0"/>
                    </a:cubicBezTo>
                    <a:cubicBezTo>
                      <a:pt x="474" y="0"/>
                      <a:pt x="474" y="0"/>
                      <a:pt x="782" y="287"/>
                    </a:cubicBezTo>
                    <a:cubicBezTo>
                      <a:pt x="782" y="287"/>
                      <a:pt x="782" y="287"/>
                      <a:pt x="474" y="575"/>
                    </a:cubicBezTo>
                    <a:cubicBezTo>
                      <a:pt x="474" y="575"/>
                      <a:pt x="474" y="575"/>
                      <a:pt x="288" y="5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>
                  <a:defRPr/>
                </a:pPr>
                <a:endParaRPr lang="en-US" sz="1765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1" name="Freeform 6">
                <a:extLst>
                  <a:ext uri="{FF2B5EF4-FFF2-40B4-BE49-F238E27FC236}">
                    <a16:creationId xmlns:a16="http://schemas.microsoft.com/office/drawing/2014/main" id="{09AE596C-E1EE-4D8B-8F16-B886503F9E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91388" y="6226176"/>
                <a:ext cx="923925" cy="679450"/>
              </a:xfrm>
              <a:custGeom>
                <a:avLst/>
                <a:gdLst>
                  <a:gd name="T0" fmla="*/ 516 w 811"/>
                  <a:gd name="T1" fmla="*/ 597 h 597"/>
                  <a:gd name="T2" fmla="*/ 319 w 811"/>
                  <a:gd name="T3" fmla="*/ 597 h 597"/>
                  <a:gd name="T4" fmla="*/ 0 w 811"/>
                  <a:gd name="T5" fmla="*/ 298 h 597"/>
                  <a:gd name="T6" fmla="*/ 319 w 811"/>
                  <a:gd name="T7" fmla="*/ 0 h 597"/>
                  <a:gd name="T8" fmla="*/ 516 w 811"/>
                  <a:gd name="T9" fmla="*/ 0 h 597"/>
                  <a:gd name="T10" fmla="*/ 278 w 811"/>
                  <a:gd name="T11" fmla="*/ 227 h 597"/>
                  <a:gd name="T12" fmla="*/ 811 w 811"/>
                  <a:gd name="T13" fmla="*/ 227 h 597"/>
                  <a:gd name="T14" fmla="*/ 811 w 811"/>
                  <a:gd name="T15" fmla="*/ 383 h 597"/>
                  <a:gd name="T16" fmla="*/ 278 w 811"/>
                  <a:gd name="T17" fmla="*/ 383 h 597"/>
                  <a:gd name="T18" fmla="*/ 516 w 811"/>
                  <a:gd name="T19" fmla="*/ 597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1" h="597">
                    <a:moveTo>
                      <a:pt x="516" y="597"/>
                    </a:moveTo>
                    <a:cubicBezTo>
                      <a:pt x="319" y="597"/>
                      <a:pt x="319" y="597"/>
                      <a:pt x="319" y="597"/>
                    </a:cubicBezTo>
                    <a:cubicBezTo>
                      <a:pt x="0" y="298"/>
                      <a:pt x="0" y="298"/>
                      <a:pt x="0" y="298"/>
                    </a:cubicBezTo>
                    <a:cubicBezTo>
                      <a:pt x="319" y="0"/>
                      <a:pt x="319" y="0"/>
                      <a:pt x="319" y="0"/>
                    </a:cubicBezTo>
                    <a:cubicBezTo>
                      <a:pt x="516" y="0"/>
                      <a:pt x="516" y="0"/>
                      <a:pt x="516" y="0"/>
                    </a:cubicBezTo>
                    <a:cubicBezTo>
                      <a:pt x="278" y="227"/>
                      <a:pt x="278" y="227"/>
                      <a:pt x="278" y="227"/>
                    </a:cubicBezTo>
                    <a:cubicBezTo>
                      <a:pt x="811" y="227"/>
                      <a:pt x="811" y="227"/>
                      <a:pt x="811" y="227"/>
                    </a:cubicBezTo>
                    <a:cubicBezTo>
                      <a:pt x="811" y="383"/>
                      <a:pt x="811" y="383"/>
                      <a:pt x="811" y="383"/>
                    </a:cubicBezTo>
                    <a:cubicBezTo>
                      <a:pt x="278" y="383"/>
                      <a:pt x="278" y="383"/>
                      <a:pt x="278" y="383"/>
                    </a:cubicBezTo>
                    <a:cubicBezTo>
                      <a:pt x="516" y="597"/>
                      <a:pt x="516" y="597"/>
                      <a:pt x="516" y="59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>
                  <a:defRPr/>
                </a:pPr>
                <a:endParaRPr lang="en-US" sz="1765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2" name="Freeform 7">
                <a:extLst>
                  <a:ext uri="{FF2B5EF4-FFF2-40B4-BE49-F238E27FC236}">
                    <a16:creationId xmlns:a16="http://schemas.microsoft.com/office/drawing/2014/main" id="{EEE5FEA4-A26C-48BB-B31F-D160B34695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4513" y="5699126"/>
                <a:ext cx="1743075" cy="1747838"/>
              </a:xfrm>
              <a:custGeom>
                <a:avLst/>
                <a:gdLst>
                  <a:gd name="T0" fmla="*/ 770 w 1530"/>
                  <a:gd name="T1" fmla="*/ 1534 h 1534"/>
                  <a:gd name="T2" fmla="*/ 0 w 1530"/>
                  <a:gd name="T3" fmla="*/ 760 h 1534"/>
                  <a:gd name="T4" fmla="*/ 3 w 1530"/>
                  <a:gd name="T5" fmla="*/ 726 h 1534"/>
                  <a:gd name="T6" fmla="*/ 95 w 1530"/>
                  <a:gd name="T7" fmla="*/ 719 h 1534"/>
                  <a:gd name="T8" fmla="*/ 95 w 1530"/>
                  <a:gd name="T9" fmla="*/ 760 h 1534"/>
                  <a:gd name="T10" fmla="*/ 770 w 1530"/>
                  <a:gd name="T11" fmla="*/ 1443 h 1534"/>
                  <a:gd name="T12" fmla="*/ 1438 w 1530"/>
                  <a:gd name="T13" fmla="*/ 760 h 1534"/>
                  <a:gd name="T14" fmla="*/ 770 w 1530"/>
                  <a:gd name="T15" fmla="*/ 91 h 1534"/>
                  <a:gd name="T16" fmla="*/ 227 w 1530"/>
                  <a:gd name="T17" fmla="*/ 366 h 1534"/>
                  <a:gd name="T18" fmla="*/ 88 w 1530"/>
                  <a:gd name="T19" fmla="*/ 411 h 1534"/>
                  <a:gd name="T20" fmla="*/ 770 w 1530"/>
                  <a:gd name="T21" fmla="*/ 0 h 1534"/>
                  <a:gd name="T22" fmla="*/ 1530 w 1530"/>
                  <a:gd name="T23" fmla="*/ 760 h 1534"/>
                  <a:gd name="T24" fmla="*/ 770 w 1530"/>
                  <a:gd name="T25" fmla="*/ 1534 h 1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30" h="1534">
                    <a:moveTo>
                      <a:pt x="770" y="1534"/>
                    </a:moveTo>
                    <a:cubicBezTo>
                      <a:pt x="339" y="1534"/>
                      <a:pt x="0" y="1195"/>
                      <a:pt x="0" y="760"/>
                    </a:cubicBezTo>
                    <a:cubicBezTo>
                      <a:pt x="0" y="750"/>
                      <a:pt x="3" y="736"/>
                      <a:pt x="3" y="726"/>
                    </a:cubicBezTo>
                    <a:cubicBezTo>
                      <a:pt x="34" y="726"/>
                      <a:pt x="64" y="723"/>
                      <a:pt x="95" y="719"/>
                    </a:cubicBezTo>
                    <a:cubicBezTo>
                      <a:pt x="95" y="733"/>
                      <a:pt x="95" y="747"/>
                      <a:pt x="95" y="760"/>
                    </a:cubicBezTo>
                    <a:cubicBezTo>
                      <a:pt x="95" y="1130"/>
                      <a:pt x="400" y="1443"/>
                      <a:pt x="770" y="1443"/>
                    </a:cubicBezTo>
                    <a:cubicBezTo>
                      <a:pt x="1139" y="1443"/>
                      <a:pt x="1438" y="1130"/>
                      <a:pt x="1438" y="760"/>
                    </a:cubicBezTo>
                    <a:cubicBezTo>
                      <a:pt x="1438" y="390"/>
                      <a:pt x="1139" y="91"/>
                      <a:pt x="770" y="91"/>
                    </a:cubicBezTo>
                    <a:cubicBezTo>
                      <a:pt x="549" y="91"/>
                      <a:pt x="349" y="200"/>
                      <a:pt x="227" y="366"/>
                    </a:cubicBezTo>
                    <a:cubicBezTo>
                      <a:pt x="183" y="387"/>
                      <a:pt x="135" y="400"/>
                      <a:pt x="88" y="411"/>
                    </a:cubicBezTo>
                    <a:cubicBezTo>
                      <a:pt x="213" y="166"/>
                      <a:pt x="468" y="0"/>
                      <a:pt x="770" y="0"/>
                    </a:cubicBezTo>
                    <a:cubicBezTo>
                      <a:pt x="1190" y="0"/>
                      <a:pt x="1530" y="339"/>
                      <a:pt x="1530" y="760"/>
                    </a:cubicBezTo>
                    <a:cubicBezTo>
                      <a:pt x="1530" y="1195"/>
                      <a:pt x="1190" y="1534"/>
                      <a:pt x="770" y="15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>
                  <a:defRPr/>
                </a:pPr>
                <a:endParaRPr lang="en-US" sz="1765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3" name="Freeform 8">
                <a:extLst>
                  <a:ext uri="{FF2B5EF4-FFF2-40B4-BE49-F238E27FC236}">
                    <a16:creationId xmlns:a16="http://schemas.microsoft.com/office/drawing/2014/main" id="{8206A989-A116-419D-AB21-DD8DC02D9B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9488" y="4718051"/>
                <a:ext cx="1676400" cy="1685925"/>
              </a:xfrm>
              <a:custGeom>
                <a:avLst/>
                <a:gdLst>
                  <a:gd name="T0" fmla="*/ 1380 w 1472"/>
                  <a:gd name="T1" fmla="*/ 761 h 1481"/>
                  <a:gd name="T2" fmla="*/ 1384 w 1472"/>
                  <a:gd name="T3" fmla="*/ 734 h 1481"/>
                  <a:gd name="T4" fmla="*/ 729 w 1472"/>
                  <a:gd name="T5" fmla="*/ 89 h 1481"/>
                  <a:gd name="T6" fmla="*/ 88 w 1472"/>
                  <a:gd name="T7" fmla="*/ 734 h 1481"/>
                  <a:gd name="T8" fmla="*/ 729 w 1472"/>
                  <a:gd name="T9" fmla="*/ 1390 h 1481"/>
                  <a:gd name="T10" fmla="*/ 1255 w 1472"/>
                  <a:gd name="T11" fmla="*/ 1121 h 1481"/>
                  <a:gd name="T12" fmla="*/ 1394 w 1472"/>
                  <a:gd name="T13" fmla="*/ 1074 h 1481"/>
                  <a:gd name="T14" fmla="*/ 729 w 1472"/>
                  <a:gd name="T15" fmla="*/ 1481 h 1481"/>
                  <a:gd name="T16" fmla="*/ 0 w 1472"/>
                  <a:gd name="T17" fmla="*/ 734 h 1481"/>
                  <a:gd name="T18" fmla="*/ 729 w 1472"/>
                  <a:gd name="T19" fmla="*/ 0 h 1481"/>
                  <a:gd name="T20" fmla="*/ 1472 w 1472"/>
                  <a:gd name="T21" fmla="*/ 734 h 1481"/>
                  <a:gd name="T22" fmla="*/ 1472 w 1472"/>
                  <a:gd name="T23" fmla="*/ 754 h 1481"/>
                  <a:gd name="T24" fmla="*/ 1380 w 1472"/>
                  <a:gd name="T25" fmla="*/ 761 h 1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72" h="1481">
                    <a:moveTo>
                      <a:pt x="1380" y="761"/>
                    </a:moveTo>
                    <a:cubicBezTo>
                      <a:pt x="1384" y="751"/>
                      <a:pt x="1384" y="744"/>
                      <a:pt x="1384" y="734"/>
                    </a:cubicBezTo>
                    <a:cubicBezTo>
                      <a:pt x="1384" y="377"/>
                      <a:pt x="1085" y="89"/>
                      <a:pt x="729" y="89"/>
                    </a:cubicBezTo>
                    <a:cubicBezTo>
                      <a:pt x="373" y="89"/>
                      <a:pt x="88" y="377"/>
                      <a:pt x="88" y="734"/>
                    </a:cubicBezTo>
                    <a:cubicBezTo>
                      <a:pt x="88" y="1094"/>
                      <a:pt x="373" y="1390"/>
                      <a:pt x="729" y="1390"/>
                    </a:cubicBezTo>
                    <a:cubicBezTo>
                      <a:pt x="943" y="1390"/>
                      <a:pt x="1136" y="1284"/>
                      <a:pt x="1255" y="1121"/>
                    </a:cubicBezTo>
                    <a:cubicBezTo>
                      <a:pt x="1299" y="1101"/>
                      <a:pt x="1343" y="1084"/>
                      <a:pt x="1394" y="1074"/>
                    </a:cubicBezTo>
                    <a:cubicBezTo>
                      <a:pt x="1272" y="1318"/>
                      <a:pt x="1024" y="1481"/>
                      <a:pt x="729" y="1481"/>
                    </a:cubicBezTo>
                    <a:cubicBezTo>
                      <a:pt x="326" y="1481"/>
                      <a:pt x="0" y="1152"/>
                      <a:pt x="0" y="734"/>
                    </a:cubicBezTo>
                    <a:cubicBezTo>
                      <a:pt x="0" y="326"/>
                      <a:pt x="326" y="0"/>
                      <a:pt x="729" y="0"/>
                    </a:cubicBezTo>
                    <a:cubicBezTo>
                      <a:pt x="1146" y="0"/>
                      <a:pt x="1472" y="326"/>
                      <a:pt x="1472" y="734"/>
                    </a:cubicBezTo>
                    <a:cubicBezTo>
                      <a:pt x="1472" y="741"/>
                      <a:pt x="1472" y="748"/>
                      <a:pt x="1472" y="754"/>
                    </a:cubicBezTo>
                    <a:cubicBezTo>
                      <a:pt x="1442" y="754"/>
                      <a:pt x="1411" y="758"/>
                      <a:pt x="1380" y="7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>
                  <a:defRPr/>
                </a:pPr>
                <a:endParaRPr lang="en-US" sz="1765" kern="0">
                  <a:solidFill>
                    <a:srgbClr val="505050"/>
                  </a:solidFill>
                </a:endParaRPr>
              </a:p>
            </p:txBody>
          </p:sp>
        </p:grp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75A728F2-1747-4D73-95E1-AE12EDB1C620}"/>
              </a:ext>
            </a:extLst>
          </p:cNvPr>
          <p:cNvSpPr/>
          <p:nvPr/>
        </p:nvSpPr>
        <p:spPr bwMode="auto">
          <a:xfrm>
            <a:off x="4251312" y="5526642"/>
            <a:ext cx="3318615" cy="783770"/>
          </a:xfrm>
          <a:prstGeom prst="rect">
            <a:avLst/>
          </a:prstGeom>
          <a:solidFill>
            <a:srgbClr val="B4009E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43428" tIns="89642" rIns="89642" bIns="89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21898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76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On-premises</a:t>
            </a:r>
            <a:br>
              <a:rPr lang="en-US" sz="176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US" sz="176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identity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1A9D632-E1D5-48A7-AD21-4B79248987A7}"/>
              </a:ext>
            </a:extLst>
          </p:cNvPr>
          <p:cNvGrpSpPr/>
          <p:nvPr/>
        </p:nvGrpSpPr>
        <p:grpSpPr>
          <a:xfrm flipH="1">
            <a:off x="6799624" y="5668293"/>
            <a:ext cx="690527" cy="539024"/>
            <a:chOff x="3773488" y="6164263"/>
            <a:chExt cx="2143124" cy="1651001"/>
          </a:xfrm>
          <a:solidFill>
            <a:srgbClr val="FFFFFF"/>
          </a:solidFill>
        </p:grpSpPr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65235DD0-AF7E-4A5D-A1CD-E2F4E9887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3500" y="6450013"/>
              <a:ext cx="244475" cy="381000"/>
            </a:xfrm>
            <a:custGeom>
              <a:avLst/>
              <a:gdLst>
                <a:gd name="T0" fmla="*/ 115 w 246"/>
                <a:gd name="T1" fmla="*/ 242 h 385"/>
                <a:gd name="T2" fmla="*/ 115 w 246"/>
                <a:gd name="T3" fmla="*/ 376 h 385"/>
                <a:gd name="T4" fmla="*/ 180 w 246"/>
                <a:gd name="T5" fmla="*/ 184 h 385"/>
                <a:gd name="T6" fmla="*/ 0 w 246"/>
                <a:gd name="T7" fmla="*/ 0 h 385"/>
                <a:gd name="T8" fmla="*/ 0 w 246"/>
                <a:gd name="T9" fmla="*/ 0 h 385"/>
                <a:gd name="T10" fmla="*/ 115 w 246"/>
                <a:gd name="T11" fmla="*/ 242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6" h="385">
                  <a:moveTo>
                    <a:pt x="115" y="242"/>
                  </a:moveTo>
                  <a:cubicBezTo>
                    <a:pt x="115" y="376"/>
                    <a:pt x="115" y="376"/>
                    <a:pt x="115" y="376"/>
                  </a:cubicBezTo>
                  <a:cubicBezTo>
                    <a:pt x="172" y="385"/>
                    <a:pt x="246" y="326"/>
                    <a:pt x="180" y="184"/>
                  </a:cubicBezTo>
                  <a:cubicBezTo>
                    <a:pt x="123" y="50"/>
                    <a:pt x="41" y="8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4" y="50"/>
                    <a:pt x="115" y="142"/>
                    <a:pt x="115" y="2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1218987">
                <a:defRPr/>
              </a:pPr>
              <a:endParaRPr lang="en-US" sz="1765" kern="0">
                <a:solidFill>
                  <a:srgbClr val="505050"/>
                </a:solidFill>
              </a:endParaRPr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8D517C1D-6392-4E67-8597-6B61B719A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7088" y="6450013"/>
              <a:ext cx="155575" cy="153988"/>
            </a:xfrm>
            <a:custGeom>
              <a:avLst/>
              <a:gdLst>
                <a:gd name="T0" fmla="*/ 156 w 156"/>
                <a:gd name="T1" fmla="*/ 0 h 156"/>
                <a:gd name="T2" fmla="*/ 156 w 156"/>
                <a:gd name="T3" fmla="*/ 0 h 156"/>
                <a:gd name="T4" fmla="*/ 0 w 156"/>
                <a:gd name="T5" fmla="*/ 123 h 156"/>
                <a:gd name="T6" fmla="*/ 49 w 156"/>
                <a:gd name="T7" fmla="*/ 156 h 156"/>
                <a:gd name="T8" fmla="*/ 156 w 156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56">
                  <a:moveTo>
                    <a:pt x="156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23" y="8"/>
                    <a:pt x="57" y="41"/>
                    <a:pt x="0" y="123"/>
                  </a:cubicBezTo>
                  <a:cubicBezTo>
                    <a:pt x="16" y="131"/>
                    <a:pt x="33" y="148"/>
                    <a:pt x="49" y="156"/>
                  </a:cubicBezTo>
                  <a:cubicBezTo>
                    <a:pt x="66" y="90"/>
                    <a:pt x="107" y="33"/>
                    <a:pt x="1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1218987">
                <a:defRPr/>
              </a:pPr>
              <a:endParaRPr lang="en-US" sz="1765" kern="0">
                <a:solidFill>
                  <a:srgbClr val="505050"/>
                </a:solidFill>
              </a:endParaRPr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1AF04E4A-169A-441F-A797-4E74D5F75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5988" y="6465888"/>
              <a:ext cx="485775" cy="349250"/>
            </a:xfrm>
            <a:custGeom>
              <a:avLst/>
              <a:gdLst>
                <a:gd name="T0" fmla="*/ 108 w 490"/>
                <a:gd name="T1" fmla="*/ 351 h 351"/>
                <a:gd name="T2" fmla="*/ 490 w 490"/>
                <a:gd name="T3" fmla="*/ 351 h 351"/>
                <a:gd name="T4" fmla="*/ 490 w 490"/>
                <a:gd name="T5" fmla="*/ 217 h 351"/>
                <a:gd name="T6" fmla="*/ 407 w 490"/>
                <a:gd name="T7" fmla="*/ 0 h 351"/>
                <a:gd name="T8" fmla="*/ 241 w 490"/>
                <a:gd name="T9" fmla="*/ 75 h 351"/>
                <a:gd name="T10" fmla="*/ 83 w 490"/>
                <a:gd name="T11" fmla="*/ 0 h 351"/>
                <a:gd name="T12" fmla="*/ 0 w 490"/>
                <a:gd name="T13" fmla="*/ 183 h 351"/>
                <a:gd name="T14" fmla="*/ 99 w 490"/>
                <a:gd name="T15" fmla="*/ 342 h 351"/>
                <a:gd name="T16" fmla="*/ 99 w 490"/>
                <a:gd name="T17" fmla="*/ 342 h 351"/>
                <a:gd name="T18" fmla="*/ 108 w 490"/>
                <a:gd name="T19" fmla="*/ 3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0" h="351">
                  <a:moveTo>
                    <a:pt x="108" y="351"/>
                  </a:moveTo>
                  <a:cubicBezTo>
                    <a:pt x="224" y="300"/>
                    <a:pt x="365" y="300"/>
                    <a:pt x="490" y="351"/>
                  </a:cubicBezTo>
                  <a:cubicBezTo>
                    <a:pt x="490" y="217"/>
                    <a:pt x="490" y="217"/>
                    <a:pt x="490" y="217"/>
                  </a:cubicBezTo>
                  <a:cubicBezTo>
                    <a:pt x="490" y="133"/>
                    <a:pt x="457" y="58"/>
                    <a:pt x="407" y="0"/>
                  </a:cubicBezTo>
                  <a:cubicBezTo>
                    <a:pt x="365" y="50"/>
                    <a:pt x="307" y="75"/>
                    <a:pt x="241" y="75"/>
                  </a:cubicBezTo>
                  <a:cubicBezTo>
                    <a:pt x="174" y="75"/>
                    <a:pt x="116" y="50"/>
                    <a:pt x="83" y="0"/>
                  </a:cubicBezTo>
                  <a:cubicBezTo>
                    <a:pt x="33" y="50"/>
                    <a:pt x="8" y="108"/>
                    <a:pt x="0" y="183"/>
                  </a:cubicBezTo>
                  <a:cubicBezTo>
                    <a:pt x="33" y="217"/>
                    <a:pt x="74" y="275"/>
                    <a:pt x="99" y="342"/>
                  </a:cubicBezTo>
                  <a:cubicBezTo>
                    <a:pt x="99" y="342"/>
                    <a:pt x="99" y="342"/>
                    <a:pt x="99" y="342"/>
                  </a:cubicBezTo>
                  <a:cubicBezTo>
                    <a:pt x="108" y="342"/>
                    <a:pt x="108" y="351"/>
                    <a:pt x="108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1218987">
                <a:defRPr/>
              </a:pPr>
              <a:endParaRPr lang="en-US" sz="1765" kern="0">
                <a:solidFill>
                  <a:srgbClr val="505050"/>
                </a:solidFill>
              </a:endParaRPr>
            </a:p>
          </p:txBody>
        </p:sp>
        <p:sp>
          <p:nvSpPr>
            <p:cNvPr id="49" name="Oval 15">
              <a:extLst>
                <a:ext uri="{FF2B5EF4-FFF2-40B4-BE49-F238E27FC236}">
                  <a16:creationId xmlns:a16="http://schemas.microsoft.com/office/drawing/2014/main" id="{3E9F3B19-F05E-4B99-9CDD-BEDCB54F5E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6164263"/>
              <a:ext cx="319087" cy="3270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1218987">
                <a:defRPr/>
              </a:pPr>
              <a:endParaRPr lang="en-US" sz="1765" kern="0">
                <a:solidFill>
                  <a:srgbClr val="505050"/>
                </a:solidFill>
              </a:endParaRPr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FCF5316A-5744-44FA-AE43-A88C086DD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7075" y="6600826"/>
              <a:ext cx="238125" cy="300038"/>
            </a:xfrm>
            <a:custGeom>
              <a:avLst/>
              <a:gdLst>
                <a:gd name="T0" fmla="*/ 150 w 241"/>
                <a:gd name="T1" fmla="*/ 304 h 304"/>
                <a:gd name="T2" fmla="*/ 241 w 241"/>
                <a:gd name="T3" fmla="*/ 239 h 304"/>
                <a:gd name="T4" fmla="*/ 233 w 241"/>
                <a:gd name="T5" fmla="*/ 230 h 304"/>
                <a:gd name="T6" fmla="*/ 0 w 241"/>
                <a:gd name="T7" fmla="*/ 0 h 304"/>
                <a:gd name="T8" fmla="*/ 0 w 241"/>
                <a:gd name="T9" fmla="*/ 0 h 304"/>
                <a:gd name="T10" fmla="*/ 150 w 241"/>
                <a:gd name="T11" fmla="*/ 30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1" h="304">
                  <a:moveTo>
                    <a:pt x="150" y="304"/>
                  </a:moveTo>
                  <a:cubicBezTo>
                    <a:pt x="175" y="280"/>
                    <a:pt x="208" y="255"/>
                    <a:pt x="241" y="239"/>
                  </a:cubicBezTo>
                  <a:cubicBezTo>
                    <a:pt x="241" y="239"/>
                    <a:pt x="241" y="230"/>
                    <a:pt x="233" y="230"/>
                  </a:cubicBezTo>
                  <a:cubicBezTo>
                    <a:pt x="158" y="66"/>
                    <a:pt x="50" y="16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2" y="66"/>
                    <a:pt x="150" y="173"/>
                    <a:pt x="150" y="3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1218987">
                <a:defRPr/>
              </a:pPr>
              <a:endParaRPr lang="en-US" sz="1765" kern="0">
                <a:solidFill>
                  <a:srgbClr val="505050"/>
                </a:solidFill>
              </a:endParaRPr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675504F3-A0E6-4BB9-895B-F1630E25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3488" y="6600826"/>
              <a:ext cx="315912" cy="481013"/>
            </a:xfrm>
            <a:custGeom>
              <a:avLst/>
              <a:gdLst>
                <a:gd name="T0" fmla="*/ 318 w 318"/>
                <a:gd name="T1" fmla="*/ 0 h 486"/>
                <a:gd name="T2" fmla="*/ 318 w 318"/>
                <a:gd name="T3" fmla="*/ 0 h 486"/>
                <a:gd name="T4" fmla="*/ 84 w 318"/>
                <a:gd name="T5" fmla="*/ 231 h 486"/>
                <a:gd name="T6" fmla="*/ 167 w 318"/>
                <a:gd name="T7" fmla="*/ 478 h 486"/>
                <a:gd name="T8" fmla="*/ 167 w 318"/>
                <a:gd name="T9" fmla="*/ 305 h 486"/>
                <a:gd name="T10" fmla="*/ 318 w 318"/>
                <a:gd name="T11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8" h="486">
                  <a:moveTo>
                    <a:pt x="318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68" y="16"/>
                    <a:pt x="151" y="66"/>
                    <a:pt x="84" y="231"/>
                  </a:cubicBezTo>
                  <a:cubicBezTo>
                    <a:pt x="0" y="404"/>
                    <a:pt x="92" y="486"/>
                    <a:pt x="167" y="478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67" y="181"/>
                    <a:pt x="226" y="66"/>
                    <a:pt x="3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1218987">
                <a:defRPr/>
              </a:pPr>
              <a:endParaRPr lang="en-US" sz="1765" kern="0">
                <a:solidFill>
                  <a:srgbClr val="505050"/>
                </a:solidFill>
              </a:endParaRPr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05A02810-8243-444D-9AD0-439E83D2B9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5" y="6624638"/>
              <a:ext cx="623887" cy="679450"/>
            </a:xfrm>
            <a:custGeom>
              <a:avLst/>
              <a:gdLst>
                <a:gd name="T0" fmla="*/ 630 w 630"/>
                <a:gd name="T1" fmla="*/ 273 h 685"/>
                <a:gd name="T2" fmla="*/ 522 w 630"/>
                <a:gd name="T3" fmla="*/ 0 h 685"/>
                <a:gd name="T4" fmla="*/ 315 w 630"/>
                <a:gd name="T5" fmla="*/ 99 h 685"/>
                <a:gd name="T6" fmla="*/ 116 w 630"/>
                <a:gd name="T7" fmla="*/ 0 h 685"/>
                <a:gd name="T8" fmla="*/ 0 w 630"/>
                <a:gd name="T9" fmla="*/ 273 h 685"/>
                <a:gd name="T10" fmla="*/ 0 w 630"/>
                <a:gd name="T11" fmla="*/ 545 h 685"/>
                <a:gd name="T12" fmla="*/ 124 w 630"/>
                <a:gd name="T13" fmla="*/ 685 h 685"/>
                <a:gd name="T14" fmla="*/ 514 w 630"/>
                <a:gd name="T15" fmla="*/ 685 h 685"/>
                <a:gd name="T16" fmla="*/ 514 w 630"/>
                <a:gd name="T17" fmla="*/ 685 h 685"/>
                <a:gd name="T18" fmla="*/ 563 w 630"/>
                <a:gd name="T19" fmla="*/ 454 h 685"/>
                <a:gd name="T20" fmla="*/ 630 w 630"/>
                <a:gd name="T21" fmla="*/ 339 h 685"/>
                <a:gd name="T22" fmla="*/ 630 w 630"/>
                <a:gd name="T23" fmla="*/ 273 h 685"/>
                <a:gd name="T24" fmla="*/ 630 w 630"/>
                <a:gd name="T25" fmla="*/ 273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0" h="685">
                  <a:moveTo>
                    <a:pt x="630" y="273"/>
                  </a:moveTo>
                  <a:cubicBezTo>
                    <a:pt x="630" y="165"/>
                    <a:pt x="588" y="66"/>
                    <a:pt x="522" y="0"/>
                  </a:cubicBezTo>
                  <a:cubicBezTo>
                    <a:pt x="472" y="58"/>
                    <a:pt x="398" y="99"/>
                    <a:pt x="315" y="99"/>
                  </a:cubicBezTo>
                  <a:cubicBezTo>
                    <a:pt x="232" y="99"/>
                    <a:pt x="165" y="58"/>
                    <a:pt x="116" y="0"/>
                  </a:cubicBezTo>
                  <a:cubicBezTo>
                    <a:pt x="41" y="66"/>
                    <a:pt x="0" y="165"/>
                    <a:pt x="0" y="273"/>
                  </a:cubicBezTo>
                  <a:cubicBezTo>
                    <a:pt x="0" y="545"/>
                    <a:pt x="0" y="545"/>
                    <a:pt x="0" y="545"/>
                  </a:cubicBezTo>
                  <a:cubicBezTo>
                    <a:pt x="0" y="628"/>
                    <a:pt x="58" y="685"/>
                    <a:pt x="124" y="685"/>
                  </a:cubicBezTo>
                  <a:cubicBezTo>
                    <a:pt x="514" y="685"/>
                    <a:pt x="514" y="685"/>
                    <a:pt x="514" y="685"/>
                  </a:cubicBezTo>
                  <a:cubicBezTo>
                    <a:pt x="514" y="685"/>
                    <a:pt x="514" y="685"/>
                    <a:pt x="514" y="685"/>
                  </a:cubicBezTo>
                  <a:cubicBezTo>
                    <a:pt x="514" y="611"/>
                    <a:pt x="522" y="529"/>
                    <a:pt x="563" y="454"/>
                  </a:cubicBezTo>
                  <a:cubicBezTo>
                    <a:pt x="580" y="413"/>
                    <a:pt x="605" y="372"/>
                    <a:pt x="630" y="339"/>
                  </a:cubicBezTo>
                  <a:cubicBezTo>
                    <a:pt x="630" y="273"/>
                    <a:pt x="630" y="273"/>
                    <a:pt x="630" y="273"/>
                  </a:cubicBezTo>
                  <a:cubicBezTo>
                    <a:pt x="630" y="273"/>
                    <a:pt x="630" y="273"/>
                    <a:pt x="630" y="2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1218987">
                <a:defRPr/>
              </a:pPr>
              <a:endParaRPr lang="en-US" sz="1765" kern="0">
                <a:solidFill>
                  <a:srgbClr val="505050"/>
                </a:solidFill>
              </a:endParaRPr>
            </a:p>
          </p:txBody>
        </p:sp>
        <p:sp>
          <p:nvSpPr>
            <p:cNvPr id="53" name="Oval 19">
              <a:extLst>
                <a:ext uri="{FF2B5EF4-FFF2-40B4-BE49-F238E27FC236}">
                  <a16:creationId xmlns:a16="http://schemas.microsoft.com/office/drawing/2014/main" id="{C6679CB0-8A74-49A0-B999-52310FCD5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0513" y="6235701"/>
              <a:ext cx="419100" cy="409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1218987">
                <a:defRPr/>
              </a:pPr>
              <a:endParaRPr lang="en-US" sz="1765" kern="0">
                <a:solidFill>
                  <a:srgbClr val="505050"/>
                </a:solidFill>
              </a:endParaRPr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5FA92BAE-EFC6-4CF4-A0F4-2067E76F5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7975" y="7337426"/>
              <a:ext cx="528637" cy="477838"/>
            </a:xfrm>
            <a:custGeom>
              <a:avLst/>
              <a:gdLst>
                <a:gd name="T0" fmla="*/ 466 w 533"/>
                <a:gd name="T1" fmla="*/ 200 h 482"/>
                <a:gd name="T2" fmla="*/ 283 w 533"/>
                <a:gd name="T3" fmla="*/ 117 h 482"/>
                <a:gd name="T4" fmla="*/ 258 w 533"/>
                <a:gd name="T5" fmla="*/ 50 h 482"/>
                <a:gd name="T6" fmla="*/ 166 w 533"/>
                <a:gd name="T7" fmla="*/ 0 h 482"/>
                <a:gd name="T8" fmla="*/ 116 w 533"/>
                <a:gd name="T9" fmla="*/ 192 h 482"/>
                <a:gd name="T10" fmla="*/ 0 w 533"/>
                <a:gd name="T11" fmla="*/ 349 h 482"/>
                <a:gd name="T12" fmla="*/ 91 w 533"/>
                <a:gd name="T13" fmla="*/ 391 h 482"/>
                <a:gd name="T14" fmla="*/ 158 w 533"/>
                <a:gd name="T15" fmla="*/ 366 h 482"/>
                <a:gd name="T16" fmla="*/ 341 w 533"/>
                <a:gd name="T17" fmla="*/ 458 h 482"/>
                <a:gd name="T18" fmla="*/ 483 w 533"/>
                <a:gd name="T19" fmla="*/ 391 h 482"/>
                <a:gd name="T20" fmla="*/ 499 w 533"/>
                <a:gd name="T21" fmla="*/ 349 h 482"/>
                <a:gd name="T22" fmla="*/ 466 w 533"/>
                <a:gd name="T23" fmla="*/ 200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3" h="482">
                  <a:moveTo>
                    <a:pt x="466" y="200"/>
                  </a:moveTo>
                  <a:cubicBezTo>
                    <a:pt x="283" y="117"/>
                    <a:pt x="283" y="117"/>
                    <a:pt x="283" y="117"/>
                  </a:cubicBezTo>
                  <a:cubicBezTo>
                    <a:pt x="291" y="92"/>
                    <a:pt x="283" y="59"/>
                    <a:pt x="258" y="5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58" y="67"/>
                    <a:pt x="141" y="133"/>
                    <a:pt x="116" y="192"/>
                  </a:cubicBezTo>
                  <a:cubicBezTo>
                    <a:pt x="83" y="250"/>
                    <a:pt x="41" y="308"/>
                    <a:pt x="0" y="349"/>
                  </a:cubicBezTo>
                  <a:cubicBezTo>
                    <a:pt x="91" y="391"/>
                    <a:pt x="91" y="391"/>
                    <a:pt x="91" y="391"/>
                  </a:cubicBezTo>
                  <a:cubicBezTo>
                    <a:pt x="116" y="408"/>
                    <a:pt x="150" y="391"/>
                    <a:pt x="158" y="366"/>
                  </a:cubicBezTo>
                  <a:cubicBezTo>
                    <a:pt x="341" y="458"/>
                    <a:pt x="341" y="458"/>
                    <a:pt x="341" y="458"/>
                  </a:cubicBezTo>
                  <a:cubicBezTo>
                    <a:pt x="391" y="482"/>
                    <a:pt x="449" y="449"/>
                    <a:pt x="483" y="391"/>
                  </a:cubicBezTo>
                  <a:cubicBezTo>
                    <a:pt x="499" y="349"/>
                    <a:pt x="499" y="349"/>
                    <a:pt x="499" y="349"/>
                  </a:cubicBezTo>
                  <a:cubicBezTo>
                    <a:pt x="533" y="291"/>
                    <a:pt x="516" y="225"/>
                    <a:pt x="466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1218987">
                <a:defRPr/>
              </a:pPr>
              <a:endParaRPr lang="en-US" sz="1765" kern="0">
                <a:solidFill>
                  <a:srgbClr val="505050"/>
                </a:solidFill>
              </a:endParaRPr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AF41FD68-9331-4A11-A2B4-3B0A36303A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11675" y="6788151"/>
              <a:ext cx="1027112" cy="1027113"/>
            </a:xfrm>
            <a:custGeom>
              <a:avLst/>
              <a:gdLst>
                <a:gd name="T0" fmla="*/ 713 w 1036"/>
                <a:gd name="T1" fmla="*/ 108 h 1036"/>
                <a:gd name="T2" fmla="*/ 108 w 1036"/>
                <a:gd name="T3" fmla="*/ 324 h 1036"/>
                <a:gd name="T4" fmla="*/ 323 w 1036"/>
                <a:gd name="T5" fmla="*/ 929 h 1036"/>
                <a:gd name="T6" fmla="*/ 928 w 1036"/>
                <a:gd name="T7" fmla="*/ 713 h 1036"/>
                <a:gd name="T8" fmla="*/ 713 w 1036"/>
                <a:gd name="T9" fmla="*/ 108 h 1036"/>
                <a:gd name="T10" fmla="*/ 804 w 1036"/>
                <a:gd name="T11" fmla="*/ 655 h 1036"/>
                <a:gd name="T12" fmla="*/ 389 w 1036"/>
                <a:gd name="T13" fmla="*/ 796 h 1036"/>
                <a:gd name="T14" fmla="*/ 240 w 1036"/>
                <a:gd name="T15" fmla="*/ 382 h 1036"/>
                <a:gd name="T16" fmla="*/ 655 w 1036"/>
                <a:gd name="T17" fmla="*/ 232 h 1036"/>
                <a:gd name="T18" fmla="*/ 804 w 1036"/>
                <a:gd name="T19" fmla="*/ 65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6" h="1036">
                  <a:moveTo>
                    <a:pt x="713" y="108"/>
                  </a:moveTo>
                  <a:cubicBezTo>
                    <a:pt x="489" y="0"/>
                    <a:pt x="215" y="100"/>
                    <a:pt x="108" y="324"/>
                  </a:cubicBezTo>
                  <a:cubicBezTo>
                    <a:pt x="0" y="547"/>
                    <a:pt x="99" y="821"/>
                    <a:pt x="323" y="929"/>
                  </a:cubicBezTo>
                  <a:cubicBezTo>
                    <a:pt x="547" y="1036"/>
                    <a:pt x="820" y="937"/>
                    <a:pt x="928" y="713"/>
                  </a:cubicBezTo>
                  <a:cubicBezTo>
                    <a:pt x="1036" y="489"/>
                    <a:pt x="945" y="216"/>
                    <a:pt x="713" y="108"/>
                  </a:cubicBezTo>
                  <a:close/>
                  <a:moveTo>
                    <a:pt x="804" y="655"/>
                  </a:moveTo>
                  <a:cubicBezTo>
                    <a:pt x="729" y="804"/>
                    <a:pt x="539" y="871"/>
                    <a:pt x="389" y="796"/>
                  </a:cubicBezTo>
                  <a:cubicBezTo>
                    <a:pt x="232" y="721"/>
                    <a:pt x="166" y="539"/>
                    <a:pt x="240" y="382"/>
                  </a:cubicBezTo>
                  <a:cubicBezTo>
                    <a:pt x="315" y="224"/>
                    <a:pt x="497" y="158"/>
                    <a:pt x="655" y="232"/>
                  </a:cubicBezTo>
                  <a:cubicBezTo>
                    <a:pt x="812" y="307"/>
                    <a:pt x="879" y="498"/>
                    <a:pt x="804" y="6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1218987">
                <a:defRPr/>
              </a:pPr>
              <a:endParaRPr lang="en-US" sz="1765" kern="0">
                <a:solidFill>
                  <a:srgbClr val="505050"/>
                </a:solidFill>
              </a:endParaRPr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E6125C9C-A7BC-4F23-A223-AD643811F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8538" y="7032626"/>
              <a:ext cx="344487" cy="230188"/>
            </a:xfrm>
            <a:custGeom>
              <a:avLst/>
              <a:gdLst>
                <a:gd name="T0" fmla="*/ 322 w 347"/>
                <a:gd name="T1" fmla="*/ 58 h 232"/>
                <a:gd name="T2" fmla="*/ 322 w 347"/>
                <a:gd name="T3" fmla="*/ 58 h 232"/>
                <a:gd name="T4" fmla="*/ 8 w 347"/>
                <a:gd name="T5" fmla="*/ 166 h 232"/>
                <a:gd name="T6" fmla="*/ 25 w 347"/>
                <a:gd name="T7" fmla="*/ 224 h 232"/>
                <a:gd name="T8" fmla="*/ 83 w 347"/>
                <a:gd name="T9" fmla="*/ 199 h 232"/>
                <a:gd name="T10" fmla="*/ 289 w 347"/>
                <a:gd name="T11" fmla="*/ 124 h 232"/>
                <a:gd name="T12" fmla="*/ 339 w 347"/>
                <a:gd name="T13" fmla="*/ 108 h 232"/>
                <a:gd name="T14" fmla="*/ 322 w 347"/>
                <a:gd name="T15" fmla="*/ 5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7" h="232">
                  <a:moveTo>
                    <a:pt x="322" y="58"/>
                  </a:moveTo>
                  <a:cubicBezTo>
                    <a:pt x="322" y="58"/>
                    <a:pt x="322" y="58"/>
                    <a:pt x="322" y="58"/>
                  </a:cubicBezTo>
                  <a:cubicBezTo>
                    <a:pt x="207" y="0"/>
                    <a:pt x="66" y="49"/>
                    <a:pt x="8" y="166"/>
                  </a:cubicBezTo>
                  <a:cubicBezTo>
                    <a:pt x="0" y="191"/>
                    <a:pt x="8" y="207"/>
                    <a:pt x="25" y="224"/>
                  </a:cubicBezTo>
                  <a:cubicBezTo>
                    <a:pt x="50" y="232"/>
                    <a:pt x="66" y="224"/>
                    <a:pt x="83" y="199"/>
                  </a:cubicBezTo>
                  <a:cubicBezTo>
                    <a:pt x="116" y="124"/>
                    <a:pt x="207" y="91"/>
                    <a:pt x="289" y="124"/>
                  </a:cubicBezTo>
                  <a:cubicBezTo>
                    <a:pt x="306" y="132"/>
                    <a:pt x="330" y="124"/>
                    <a:pt x="339" y="108"/>
                  </a:cubicBezTo>
                  <a:cubicBezTo>
                    <a:pt x="347" y="91"/>
                    <a:pt x="339" y="66"/>
                    <a:pt x="322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1218987">
                <a:defRPr/>
              </a:pPr>
              <a:endParaRPr lang="en-US" sz="1765" kern="0">
                <a:solidFill>
                  <a:srgbClr val="505050"/>
                </a:solidFill>
              </a:endParaRP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AD27B75-AAA6-44D3-9E7A-BE366F2BE4F6}"/>
              </a:ext>
            </a:extLst>
          </p:cNvPr>
          <p:cNvCxnSpPr/>
          <p:nvPr/>
        </p:nvCxnSpPr>
        <p:spPr>
          <a:xfrm>
            <a:off x="10798402" y="5257350"/>
            <a:ext cx="0" cy="522913"/>
          </a:xfrm>
          <a:prstGeom prst="straightConnector1">
            <a:avLst/>
          </a:prstGeom>
          <a:noFill/>
          <a:ln w="57150" cap="flat" cmpd="sng" algn="ctr">
            <a:solidFill>
              <a:srgbClr val="002050">
                <a:lumMod val="90000"/>
                <a:lumOff val="10000"/>
              </a:srgbClr>
            </a:solidFill>
            <a:prstDash val="solid"/>
            <a:headEnd type="triangle"/>
            <a:tailEnd type="none"/>
          </a:ln>
          <a:effectLst/>
        </p:spPr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FD10D7F7-496D-4E99-B057-F1E8AA94E6AB}"/>
              </a:ext>
            </a:extLst>
          </p:cNvPr>
          <p:cNvSpPr/>
          <p:nvPr/>
        </p:nvSpPr>
        <p:spPr bwMode="auto">
          <a:xfrm>
            <a:off x="8233386" y="5526642"/>
            <a:ext cx="3318615" cy="783770"/>
          </a:xfrm>
          <a:prstGeom prst="rect">
            <a:avLst/>
          </a:prstGeom>
          <a:solidFill>
            <a:srgbClr val="002050">
              <a:lumMod val="75000"/>
              <a:lumOff val="2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43428" tIns="89642" rIns="89642" bIns="89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21898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76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On-premises</a:t>
            </a:r>
            <a:br>
              <a:rPr lang="en-US" sz="176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US" sz="176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identity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6DEB8E1-9168-4861-8901-14C38FE55D83}"/>
              </a:ext>
            </a:extLst>
          </p:cNvPr>
          <p:cNvGrpSpPr/>
          <p:nvPr/>
        </p:nvGrpSpPr>
        <p:grpSpPr>
          <a:xfrm flipH="1">
            <a:off x="10772772" y="5668293"/>
            <a:ext cx="690527" cy="539024"/>
            <a:chOff x="3773488" y="6164263"/>
            <a:chExt cx="2143124" cy="1651001"/>
          </a:xfrm>
          <a:solidFill>
            <a:srgbClr val="FFFFFF"/>
          </a:solidFill>
        </p:grpSpPr>
        <p:sp>
          <p:nvSpPr>
            <p:cNvPr id="61" name="Freeform 12">
              <a:extLst>
                <a:ext uri="{FF2B5EF4-FFF2-40B4-BE49-F238E27FC236}">
                  <a16:creationId xmlns:a16="http://schemas.microsoft.com/office/drawing/2014/main" id="{3BCFF309-5468-4D5D-9FFB-34E2BC662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3500" y="6450013"/>
              <a:ext cx="244475" cy="381000"/>
            </a:xfrm>
            <a:custGeom>
              <a:avLst/>
              <a:gdLst>
                <a:gd name="T0" fmla="*/ 115 w 246"/>
                <a:gd name="T1" fmla="*/ 242 h 385"/>
                <a:gd name="T2" fmla="*/ 115 w 246"/>
                <a:gd name="T3" fmla="*/ 376 h 385"/>
                <a:gd name="T4" fmla="*/ 180 w 246"/>
                <a:gd name="T5" fmla="*/ 184 h 385"/>
                <a:gd name="T6" fmla="*/ 0 w 246"/>
                <a:gd name="T7" fmla="*/ 0 h 385"/>
                <a:gd name="T8" fmla="*/ 0 w 246"/>
                <a:gd name="T9" fmla="*/ 0 h 385"/>
                <a:gd name="T10" fmla="*/ 115 w 246"/>
                <a:gd name="T11" fmla="*/ 242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6" h="385">
                  <a:moveTo>
                    <a:pt x="115" y="242"/>
                  </a:moveTo>
                  <a:cubicBezTo>
                    <a:pt x="115" y="376"/>
                    <a:pt x="115" y="376"/>
                    <a:pt x="115" y="376"/>
                  </a:cubicBezTo>
                  <a:cubicBezTo>
                    <a:pt x="172" y="385"/>
                    <a:pt x="246" y="326"/>
                    <a:pt x="180" y="184"/>
                  </a:cubicBezTo>
                  <a:cubicBezTo>
                    <a:pt x="123" y="50"/>
                    <a:pt x="41" y="8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4" y="50"/>
                    <a:pt x="115" y="142"/>
                    <a:pt x="115" y="2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1218987">
                <a:defRPr/>
              </a:pPr>
              <a:endParaRPr lang="en-US" sz="1765" kern="0">
                <a:solidFill>
                  <a:srgbClr val="505050"/>
                </a:solidFill>
              </a:endParaRPr>
            </a:p>
          </p:txBody>
        </p:sp>
        <p:sp>
          <p:nvSpPr>
            <p:cNvPr id="62" name="Freeform 13">
              <a:extLst>
                <a:ext uri="{FF2B5EF4-FFF2-40B4-BE49-F238E27FC236}">
                  <a16:creationId xmlns:a16="http://schemas.microsoft.com/office/drawing/2014/main" id="{F3DBEA2D-0EC2-4656-A25C-CAA0BCA33D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7088" y="6450013"/>
              <a:ext cx="155575" cy="153988"/>
            </a:xfrm>
            <a:custGeom>
              <a:avLst/>
              <a:gdLst>
                <a:gd name="T0" fmla="*/ 156 w 156"/>
                <a:gd name="T1" fmla="*/ 0 h 156"/>
                <a:gd name="T2" fmla="*/ 156 w 156"/>
                <a:gd name="T3" fmla="*/ 0 h 156"/>
                <a:gd name="T4" fmla="*/ 0 w 156"/>
                <a:gd name="T5" fmla="*/ 123 h 156"/>
                <a:gd name="T6" fmla="*/ 49 w 156"/>
                <a:gd name="T7" fmla="*/ 156 h 156"/>
                <a:gd name="T8" fmla="*/ 156 w 156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56">
                  <a:moveTo>
                    <a:pt x="156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23" y="8"/>
                    <a:pt x="57" y="41"/>
                    <a:pt x="0" y="123"/>
                  </a:cubicBezTo>
                  <a:cubicBezTo>
                    <a:pt x="16" y="131"/>
                    <a:pt x="33" y="148"/>
                    <a:pt x="49" y="156"/>
                  </a:cubicBezTo>
                  <a:cubicBezTo>
                    <a:pt x="66" y="90"/>
                    <a:pt x="107" y="33"/>
                    <a:pt x="1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1218987">
                <a:defRPr/>
              </a:pPr>
              <a:endParaRPr lang="en-US" sz="1765" kern="0">
                <a:solidFill>
                  <a:srgbClr val="505050"/>
                </a:solidFill>
              </a:endParaRPr>
            </a:p>
          </p:txBody>
        </p:sp>
        <p:sp>
          <p:nvSpPr>
            <p:cNvPr id="63" name="Freeform 14">
              <a:extLst>
                <a:ext uri="{FF2B5EF4-FFF2-40B4-BE49-F238E27FC236}">
                  <a16:creationId xmlns:a16="http://schemas.microsoft.com/office/drawing/2014/main" id="{FFD599B3-F07C-4F1B-8D97-88A972A4D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5988" y="6465888"/>
              <a:ext cx="485775" cy="349250"/>
            </a:xfrm>
            <a:custGeom>
              <a:avLst/>
              <a:gdLst>
                <a:gd name="T0" fmla="*/ 108 w 490"/>
                <a:gd name="T1" fmla="*/ 351 h 351"/>
                <a:gd name="T2" fmla="*/ 490 w 490"/>
                <a:gd name="T3" fmla="*/ 351 h 351"/>
                <a:gd name="T4" fmla="*/ 490 w 490"/>
                <a:gd name="T5" fmla="*/ 217 h 351"/>
                <a:gd name="T6" fmla="*/ 407 w 490"/>
                <a:gd name="T7" fmla="*/ 0 h 351"/>
                <a:gd name="T8" fmla="*/ 241 w 490"/>
                <a:gd name="T9" fmla="*/ 75 h 351"/>
                <a:gd name="T10" fmla="*/ 83 w 490"/>
                <a:gd name="T11" fmla="*/ 0 h 351"/>
                <a:gd name="T12" fmla="*/ 0 w 490"/>
                <a:gd name="T13" fmla="*/ 183 h 351"/>
                <a:gd name="T14" fmla="*/ 99 w 490"/>
                <a:gd name="T15" fmla="*/ 342 h 351"/>
                <a:gd name="T16" fmla="*/ 99 w 490"/>
                <a:gd name="T17" fmla="*/ 342 h 351"/>
                <a:gd name="T18" fmla="*/ 108 w 490"/>
                <a:gd name="T19" fmla="*/ 3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0" h="351">
                  <a:moveTo>
                    <a:pt x="108" y="351"/>
                  </a:moveTo>
                  <a:cubicBezTo>
                    <a:pt x="224" y="300"/>
                    <a:pt x="365" y="300"/>
                    <a:pt x="490" y="351"/>
                  </a:cubicBezTo>
                  <a:cubicBezTo>
                    <a:pt x="490" y="217"/>
                    <a:pt x="490" y="217"/>
                    <a:pt x="490" y="217"/>
                  </a:cubicBezTo>
                  <a:cubicBezTo>
                    <a:pt x="490" y="133"/>
                    <a:pt x="457" y="58"/>
                    <a:pt x="407" y="0"/>
                  </a:cubicBezTo>
                  <a:cubicBezTo>
                    <a:pt x="365" y="50"/>
                    <a:pt x="307" y="75"/>
                    <a:pt x="241" y="75"/>
                  </a:cubicBezTo>
                  <a:cubicBezTo>
                    <a:pt x="174" y="75"/>
                    <a:pt x="116" y="50"/>
                    <a:pt x="83" y="0"/>
                  </a:cubicBezTo>
                  <a:cubicBezTo>
                    <a:pt x="33" y="50"/>
                    <a:pt x="8" y="108"/>
                    <a:pt x="0" y="183"/>
                  </a:cubicBezTo>
                  <a:cubicBezTo>
                    <a:pt x="33" y="217"/>
                    <a:pt x="74" y="275"/>
                    <a:pt x="99" y="342"/>
                  </a:cubicBezTo>
                  <a:cubicBezTo>
                    <a:pt x="99" y="342"/>
                    <a:pt x="99" y="342"/>
                    <a:pt x="99" y="342"/>
                  </a:cubicBezTo>
                  <a:cubicBezTo>
                    <a:pt x="108" y="342"/>
                    <a:pt x="108" y="351"/>
                    <a:pt x="108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1218987">
                <a:defRPr/>
              </a:pPr>
              <a:endParaRPr lang="en-US" sz="1765" kern="0">
                <a:solidFill>
                  <a:srgbClr val="505050"/>
                </a:solidFill>
              </a:endParaRPr>
            </a:p>
          </p:txBody>
        </p:sp>
        <p:sp>
          <p:nvSpPr>
            <p:cNvPr id="64" name="Oval 15">
              <a:extLst>
                <a:ext uri="{FF2B5EF4-FFF2-40B4-BE49-F238E27FC236}">
                  <a16:creationId xmlns:a16="http://schemas.microsoft.com/office/drawing/2014/main" id="{21CCB578-5A5F-4366-AC21-6DB8AB4BA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6164263"/>
              <a:ext cx="319087" cy="3270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1218987">
                <a:defRPr/>
              </a:pPr>
              <a:endParaRPr lang="en-US" sz="1765" kern="0">
                <a:solidFill>
                  <a:srgbClr val="505050"/>
                </a:solidFill>
              </a:endParaRPr>
            </a:p>
          </p:txBody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F1BB06C1-41B2-4F88-A19A-8B9380777F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7075" y="6600826"/>
              <a:ext cx="238125" cy="300038"/>
            </a:xfrm>
            <a:custGeom>
              <a:avLst/>
              <a:gdLst>
                <a:gd name="T0" fmla="*/ 150 w 241"/>
                <a:gd name="T1" fmla="*/ 304 h 304"/>
                <a:gd name="T2" fmla="*/ 241 w 241"/>
                <a:gd name="T3" fmla="*/ 239 h 304"/>
                <a:gd name="T4" fmla="*/ 233 w 241"/>
                <a:gd name="T5" fmla="*/ 230 h 304"/>
                <a:gd name="T6" fmla="*/ 0 w 241"/>
                <a:gd name="T7" fmla="*/ 0 h 304"/>
                <a:gd name="T8" fmla="*/ 0 w 241"/>
                <a:gd name="T9" fmla="*/ 0 h 304"/>
                <a:gd name="T10" fmla="*/ 150 w 241"/>
                <a:gd name="T11" fmla="*/ 30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1" h="304">
                  <a:moveTo>
                    <a:pt x="150" y="304"/>
                  </a:moveTo>
                  <a:cubicBezTo>
                    <a:pt x="175" y="280"/>
                    <a:pt x="208" y="255"/>
                    <a:pt x="241" y="239"/>
                  </a:cubicBezTo>
                  <a:cubicBezTo>
                    <a:pt x="241" y="239"/>
                    <a:pt x="241" y="230"/>
                    <a:pt x="233" y="230"/>
                  </a:cubicBezTo>
                  <a:cubicBezTo>
                    <a:pt x="158" y="66"/>
                    <a:pt x="50" y="16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2" y="66"/>
                    <a:pt x="150" y="173"/>
                    <a:pt x="150" y="3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1218987">
                <a:defRPr/>
              </a:pPr>
              <a:endParaRPr lang="en-US" sz="1765" kern="0">
                <a:solidFill>
                  <a:srgbClr val="505050"/>
                </a:solidFill>
              </a:endParaRPr>
            </a:p>
          </p:txBody>
        </p:sp>
        <p:sp>
          <p:nvSpPr>
            <p:cNvPr id="66" name="Freeform 17">
              <a:extLst>
                <a:ext uri="{FF2B5EF4-FFF2-40B4-BE49-F238E27FC236}">
                  <a16:creationId xmlns:a16="http://schemas.microsoft.com/office/drawing/2014/main" id="{F8D3D9A0-268C-4DB7-9435-57F60C213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3488" y="6600826"/>
              <a:ext cx="315912" cy="481013"/>
            </a:xfrm>
            <a:custGeom>
              <a:avLst/>
              <a:gdLst>
                <a:gd name="T0" fmla="*/ 318 w 318"/>
                <a:gd name="T1" fmla="*/ 0 h 486"/>
                <a:gd name="T2" fmla="*/ 318 w 318"/>
                <a:gd name="T3" fmla="*/ 0 h 486"/>
                <a:gd name="T4" fmla="*/ 84 w 318"/>
                <a:gd name="T5" fmla="*/ 231 h 486"/>
                <a:gd name="T6" fmla="*/ 167 w 318"/>
                <a:gd name="T7" fmla="*/ 478 h 486"/>
                <a:gd name="T8" fmla="*/ 167 w 318"/>
                <a:gd name="T9" fmla="*/ 305 h 486"/>
                <a:gd name="T10" fmla="*/ 318 w 318"/>
                <a:gd name="T11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8" h="486">
                  <a:moveTo>
                    <a:pt x="318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68" y="16"/>
                    <a:pt x="151" y="66"/>
                    <a:pt x="84" y="231"/>
                  </a:cubicBezTo>
                  <a:cubicBezTo>
                    <a:pt x="0" y="404"/>
                    <a:pt x="92" y="486"/>
                    <a:pt x="167" y="478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67" y="181"/>
                    <a:pt x="226" y="66"/>
                    <a:pt x="3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1218987">
                <a:defRPr/>
              </a:pPr>
              <a:endParaRPr lang="en-US" sz="1765" kern="0">
                <a:solidFill>
                  <a:srgbClr val="505050"/>
                </a:solidFill>
              </a:endParaRPr>
            </a:p>
          </p:txBody>
        </p:sp>
        <p:sp>
          <p:nvSpPr>
            <p:cNvPr id="67" name="Freeform 18">
              <a:extLst>
                <a:ext uri="{FF2B5EF4-FFF2-40B4-BE49-F238E27FC236}">
                  <a16:creationId xmlns:a16="http://schemas.microsoft.com/office/drawing/2014/main" id="{56DE5AFD-2A2D-4829-A7AC-ED7739B7E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5" y="6624638"/>
              <a:ext cx="623887" cy="679450"/>
            </a:xfrm>
            <a:custGeom>
              <a:avLst/>
              <a:gdLst>
                <a:gd name="T0" fmla="*/ 630 w 630"/>
                <a:gd name="T1" fmla="*/ 273 h 685"/>
                <a:gd name="T2" fmla="*/ 522 w 630"/>
                <a:gd name="T3" fmla="*/ 0 h 685"/>
                <a:gd name="T4" fmla="*/ 315 w 630"/>
                <a:gd name="T5" fmla="*/ 99 h 685"/>
                <a:gd name="T6" fmla="*/ 116 w 630"/>
                <a:gd name="T7" fmla="*/ 0 h 685"/>
                <a:gd name="T8" fmla="*/ 0 w 630"/>
                <a:gd name="T9" fmla="*/ 273 h 685"/>
                <a:gd name="T10" fmla="*/ 0 w 630"/>
                <a:gd name="T11" fmla="*/ 545 h 685"/>
                <a:gd name="T12" fmla="*/ 124 w 630"/>
                <a:gd name="T13" fmla="*/ 685 h 685"/>
                <a:gd name="T14" fmla="*/ 514 w 630"/>
                <a:gd name="T15" fmla="*/ 685 h 685"/>
                <a:gd name="T16" fmla="*/ 514 w 630"/>
                <a:gd name="T17" fmla="*/ 685 h 685"/>
                <a:gd name="T18" fmla="*/ 563 w 630"/>
                <a:gd name="T19" fmla="*/ 454 h 685"/>
                <a:gd name="T20" fmla="*/ 630 w 630"/>
                <a:gd name="T21" fmla="*/ 339 h 685"/>
                <a:gd name="T22" fmla="*/ 630 w 630"/>
                <a:gd name="T23" fmla="*/ 273 h 685"/>
                <a:gd name="T24" fmla="*/ 630 w 630"/>
                <a:gd name="T25" fmla="*/ 273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0" h="685">
                  <a:moveTo>
                    <a:pt x="630" y="273"/>
                  </a:moveTo>
                  <a:cubicBezTo>
                    <a:pt x="630" y="165"/>
                    <a:pt x="588" y="66"/>
                    <a:pt x="522" y="0"/>
                  </a:cubicBezTo>
                  <a:cubicBezTo>
                    <a:pt x="472" y="58"/>
                    <a:pt x="398" y="99"/>
                    <a:pt x="315" y="99"/>
                  </a:cubicBezTo>
                  <a:cubicBezTo>
                    <a:pt x="232" y="99"/>
                    <a:pt x="165" y="58"/>
                    <a:pt x="116" y="0"/>
                  </a:cubicBezTo>
                  <a:cubicBezTo>
                    <a:pt x="41" y="66"/>
                    <a:pt x="0" y="165"/>
                    <a:pt x="0" y="273"/>
                  </a:cubicBezTo>
                  <a:cubicBezTo>
                    <a:pt x="0" y="545"/>
                    <a:pt x="0" y="545"/>
                    <a:pt x="0" y="545"/>
                  </a:cubicBezTo>
                  <a:cubicBezTo>
                    <a:pt x="0" y="628"/>
                    <a:pt x="58" y="685"/>
                    <a:pt x="124" y="685"/>
                  </a:cubicBezTo>
                  <a:cubicBezTo>
                    <a:pt x="514" y="685"/>
                    <a:pt x="514" y="685"/>
                    <a:pt x="514" y="685"/>
                  </a:cubicBezTo>
                  <a:cubicBezTo>
                    <a:pt x="514" y="685"/>
                    <a:pt x="514" y="685"/>
                    <a:pt x="514" y="685"/>
                  </a:cubicBezTo>
                  <a:cubicBezTo>
                    <a:pt x="514" y="611"/>
                    <a:pt x="522" y="529"/>
                    <a:pt x="563" y="454"/>
                  </a:cubicBezTo>
                  <a:cubicBezTo>
                    <a:pt x="580" y="413"/>
                    <a:pt x="605" y="372"/>
                    <a:pt x="630" y="339"/>
                  </a:cubicBezTo>
                  <a:cubicBezTo>
                    <a:pt x="630" y="273"/>
                    <a:pt x="630" y="273"/>
                    <a:pt x="630" y="273"/>
                  </a:cubicBezTo>
                  <a:cubicBezTo>
                    <a:pt x="630" y="273"/>
                    <a:pt x="630" y="273"/>
                    <a:pt x="630" y="2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1218987">
                <a:defRPr/>
              </a:pPr>
              <a:endParaRPr lang="en-US" sz="1765" kern="0">
                <a:solidFill>
                  <a:srgbClr val="505050"/>
                </a:solidFill>
              </a:endParaRPr>
            </a:p>
          </p:txBody>
        </p:sp>
        <p:sp>
          <p:nvSpPr>
            <p:cNvPr id="68" name="Oval 19">
              <a:extLst>
                <a:ext uri="{FF2B5EF4-FFF2-40B4-BE49-F238E27FC236}">
                  <a16:creationId xmlns:a16="http://schemas.microsoft.com/office/drawing/2014/main" id="{4D37CA5B-3CA1-465F-9E53-8CB2C61733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0513" y="6235701"/>
              <a:ext cx="419100" cy="409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1218987">
                <a:defRPr/>
              </a:pPr>
              <a:endParaRPr lang="en-US" sz="1765" kern="0">
                <a:solidFill>
                  <a:srgbClr val="505050"/>
                </a:solidFill>
              </a:endParaRPr>
            </a:p>
          </p:txBody>
        </p:sp>
        <p:sp>
          <p:nvSpPr>
            <p:cNvPr id="69" name="Freeform 20">
              <a:extLst>
                <a:ext uri="{FF2B5EF4-FFF2-40B4-BE49-F238E27FC236}">
                  <a16:creationId xmlns:a16="http://schemas.microsoft.com/office/drawing/2014/main" id="{903DE5D3-D356-4F16-A13B-B0E489CBA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7975" y="7337426"/>
              <a:ext cx="528637" cy="477838"/>
            </a:xfrm>
            <a:custGeom>
              <a:avLst/>
              <a:gdLst>
                <a:gd name="T0" fmla="*/ 466 w 533"/>
                <a:gd name="T1" fmla="*/ 200 h 482"/>
                <a:gd name="T2" fmla="*/ 283 w 533"/>
                <a:gd name="T3" fmla="*/ 117 h 482"/>
                <a:gd name="T4" fmla="*/ 258 w 533"/>
                <a:gd name="T5" fmla="*/ 50 h 482"/>
                <a:gd name="T6" fmla="*/ 166 w 533"/>
                <a:gd name="T7" fmla="*/ 0 h 482"/>
                <a:gd name="T8" fmla="*/ 116 w 533"/>
                <a:gd name="T9" fmla="*/ 192 h 482"/>
                <a:gd name="T10" fmla="*/ 0 w 533"/>
                <a:gd name="T11" fmla="*/ 349 h 482"/>
                <a:gd name="T12" fmla="*/ 91 w 533"/>
                <a:gd name="T13" fmla="*/ 391 h 482"/>
                <a:gd name="T14" fmla="*/ 158 w 533"/>
                <a:gd name="T15" fmla="*/ 366 h 482"/>
                <a:gd name="T16" fmla="*/ 341 w 533"/>
                <a:gd name="T17" fmla="*/ 458 h 482"/>
                <a:gd name="T18" fmla="*/ 483 w 533"/>
                <a:gd name="T19" fmla="*/ 391 h 482"/>
                <a:gd name="T20" fmla="*/ 499 w 533"/>
                <a:gd name="T21" fmla="*/ 349 h 482"/>
                <a:gd name="T22" fmla="*/ 466 w 533"/>
                <a:gd name="T23" fmla="*/ 200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3" h="482">
                  <a:moveTo>
                    <a:pt x="466" y="200"/>
                  </a:moveTo>
                  <a:cubicBezTo>
                    <a:pt x="283" y="117"/>
                    <a:pt x="283" y="117"/>
                    <a:pt x="283" y="117"/>
                  </a:cubicBezTo>
                  <a:cubicBezTo>
                    <a:pt x="291" y="92"/>
                    <a:pt x="283" y="59"/>
                    <a:pt x="258" y="5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58" y="67"/>
                    <a:pt x="141" y="133"/>
                    <a:pt x="116" y="192"/>
                  </a:cubicBezTo>
                  <a:cubicBezTo>
                    <a:pt x="83" y="250"/>
                    <a:pt x="41" y="308"/>
                    <a:pt x="0" y="349"/>
                  </a:cubicBezTo>
                  <a:cubicBezTo>
                    <a:pt x="91" y="391"/>
                    <a:pt x="91" y="391"/>
                    <a:pt x="91" y="391"/>
                  </a:cubicBezTo>
                  <a:cubicBezTo>
                    <a:pt x="116" y="408"/>
                    <a:pt x="150" y="391"/>
                    <a:pt x="158" y="366"/>
                  </a:cubicBezTo>
                  <a:cubicBezTo>
                    <a:pt x="341" y="458"/>
                    <a:pt x="341" y="458"/>
                    <a:pt x="341" y="458"/>
                  </a:cubicBezTo>
                  <a:cubicBezTo>
                    <a:pt x="391" y="482"/>
                    <a:pt x="449" y="449"/>
                    <a:pt x="483" y="391"/>
                  </a:cubicBezTo>
                  <a:cubicBezTo>
                    <a:pt x="499" y="349"/>
                    <a:pt x="499" y="349"/>
                    <a:pt x="499" y="349"/>
                  </a:cubicBezTo>
                  <a:cubicBezTo>
                    <a:pt x="533" y="291"/>
                    <a:pt x="516" y="225"/>
                    <a:pt x="466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1218987">
                <a:defRPr/>
              </a:pPr>
              <a:endParaRPr lang="en-US" sz="1765" kern="0">
                <a:solidFill>
                  <a:srgbClr val="505050"/>
                </a:solidFill>
              </a:endParaRPr>
            </a:p>
          </p:txBody>
        </p:sp>
        <p:sp>
          <p:nvSpPr>
            <p:cNvPr id="70" name="Freeform 21">
              <a:extLst>
                <a:ext uri="{FF2B5EF4-FFF2-40B4-BE49-F238E27FC236}">
                  <a16:creationId xmlns:a16="http://schemas.microsoft.com/office/drawing/2014/main" id="{3B1F4E2A-57DD-4AEA-B92A-44D3BEBC5E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11675" y="6788151"/>
              <a:ext cx="1027112" cy="1027113"/>
            </a:xfrm>
            <a:custGeom>
              <a:avLst/>
              <a:gdLst>
                <a:gd name="T0" fmla="*/ 713 w 1036"/>
                <a:gd name="T1" fmla="*/ 108 h 1036"/>
                <a:gd name="T2" fmla="*/ 108 w 1036"/>
                <a:gd name="T3" fmla="*/ 324 h 1036"/>
                <a:gd name="T4" fmla="*/ 323 w 1036"/>
                <a:gd name="T5" fmla="*/ 929 h 1036"/>
                <a:gd name="T6" fmla="*/ 928 w 1036"/>
                <a:gd name="T7" fmla="*/ 713 h 1036"/>
                <a:gd name="T8" fmla="*/ 713 w 1036"/>
                <a:gd name="T9" fmla="*/ 108 h 1036"/>
                <a:gd name="T10" fmla="*/ 804 w 1036"/>
                <a:gd name="T11" fmla="*/ 655 h 1036"/>
                <a:gd name="T12" fmla="*/ 389 w 1036"/>
                <a:gd name="T13" fmla="*/ 796 h 1036"/>
                <a:gd name="T14" fmla="*/ 240 w 1036"/>
                <a:gd name="T15" fmla="*/ 382 h 1036"/>
                <a:gd name="T16" fmla="*/ 655 w 1036"/>
                <a:gd name="T17" fmla="*/ 232 h 1036"/>
                <a:gd name="T18" fmla="*/ 804 w 1036"/>
                <a:gd name="T19" fmla="*/ 65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6" h="1036">
                  <a:moveTo>
                    <a:pt x="713" y="108"/>
                  </a:moveTo>
                  <a:cubicBezTo>
                    <a:pt x="489" y="0"/>
                    <a:pt x="215" y="100"/>
                    <a:pt x="108" y="324"/>
                  </a:cubicBezTo>
                  <a:cubicBezTo>
                    <a:pt x="0" y="547"/>
                    <a:pt x="99" y="821"/>
                    <a:pt x="323" y="929"/>
                  </a:cubicBezTo>
                  <a:cubicBezTo>
                    <a:pt x="547" y="1036"/>
                    <a:pt x="820" y="937"/>
                    <a:pt x="928" y="713"/>
                  </a:cubicBezTo>
                  <a:cubicBezTo>
                    <a:pt x="1036" y="489"/>
                    <a:pt x="945" y="216"/>
                    <a:pt x="713" y="108"/>
                  </a:cubicBezTo>
                  <a:close/>
                  <a:moveTo>
                    <a:pt x="804" y="655"/>
                  </a:moveTo>
                  <a:cubicBezTo>
                    <a:pt x="729" y="804"/>
                    <a:pt x="539" y="871"/>
                    <a:pt x="389" y="796"/>
                  </a:cubicBezTo>
                  <a:cubicBezTo>
                    <a:pt x="232" y="721"/>
                    <a:pt x="166" y="539"/>
                    <a:pt x="240" y="382"/>
                  </a:cubicBezTo>
                  <a:cubicBezTo>
                    <a:pt x="315" y="224"/>
                    <a:pt x="497" y="158"/>
                    <a:pt x="655" y="232"/>
                  </a:cubicBezTo>
                  <a:cubicBezTo>
                    <a:pt x="812" y="307"/>
                    <a:pt x="879" y="498"/>
                    <a:pt x="804" y="6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1218987">
                <a:defRPr/>
              </a:pPr>
              <a:endParaRPr lang="en-US" sz="1765" kern="0">
                <a:solidFill>
                  <a:srgbClr val="505050"/>
                </a:solidFill>
              </a:endParaRPr>
            </a:p>
          </p:txBody>
        </p:sp>
        <p:sp>
          <p:nvSpPr>
            <p:cNvPr id="71" name="Freeform 22">
              <a:extLst>
                <a:ext uri="{FF2B5EF4-FFF2-40B4-BE49-F238E27FC236}">
                  <a16:creationId xmlns:a16="http://schemas.microsoft.com/office/drawing/2014/main" id="{20BF4DE9-C7B3-4F32-9354-63169CCCC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8538" y="7032626"/>
              <a:ext cx="344487" cy="230188"/>
            </a:xfrm>
            <a:custGeom>
              <a:avLst/>
              <a:gdLst>
                <a:gd name="T0" fmla="*/ 322 w 347"/>
                <a:gd name="T1" fmla="*/ 58 h 232"/>
                <a:gd name="T2" fmla="*/ 322 w 347"/>
                <a:gd name="T3" fmla="*/ 58 h 232"/>
                <a:gd name="T4" fmla="*/ 8 w 347"/>
                <a:gd name="T5" fmla="*/ 166 h 232"/>
                <a:gd name="T6" fmla="*/ 25 w 347"/>
                <a:gd name="T7" fmla="*/ 224 h 232"/>
                <a:gd name="T8" fmla="*/ 83 w 347"/>
                <a:gd name="T9" fmla="*/ 199 h 232"/>
                <a:gd name="T10" fmla="*/ 289 w 347"/>
                <a:gd name="T11" fmla="*/ 124 h 232"/>
                <a:gd name="T12" fmla="*/ 339 w 347"/>
                <a:gd name="T13" fmla="*/ 108 h 232"/>
                <a:gd name="T14" fmla="*/ 322 w 347"/>
                <a:gd name="T15" fmla="*/ 5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7" h="232">
                  <a:moveTo>
                    <a:pt x="322" y="58"/>
                  </a:moveTo>
                  <a:cubicBezTo>
                    <a:pt x="322" y="58"/>
                    <a:pt x="322" y="58"/>
                    <a:pt x="322" y="58"/>
                  </a:cubicBezTo>
                  <a:cubicBezTo>
                    <a:pt x="207" y="0"/>
                    <a:pt x="66" y="49"/>
                    <a:pt x="8" y="166"/>
                  </a:cubicBezTo>
                  <a:cubicBezTo>
                    <a:pt x="0" y="191"/>
                    <a:pt x="8" y="207"/>
                    <a:pt x="25" y="224"/>
                  </a:cubicBezTo>
                  <a:cubicBezTo>
                    <a:pt x="50" y="232"/>
                    <a:pt x="66" y="224"/>
                    <a:pt x="83" y="199"/>
                  </a:cubicBezTo>
                  <a:cubicBezTo>
                    <a:pt x="116" y="124"/>
                    <a:pt x="207" y="91"/>
                    <a:pt x="289" y="124"/>
                  </a:cubicBezTo>
                  <a:cubicBezTo>
                    <a:pt x="306" y="132"/>
                    <a:pt x="330" y="124"/>
                    <a:pt x="339" y="108"/>
                  </a:cubicBezTo>
                  <a:cubicBezTo>
                    <a:pt x="347" y="91"/>
                    <a:pt x="339" y="66"/>
                    <a:pt x="322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1218987">
                <a:defRPr/>
              </a:pPr>
              <a:endParaRPr lang="en-US" sz="1765" kern="0">
                <a:solidFill>
                  <a:srgbClr val="505050"/>
                </a:solidFill>
              </a:endParaRP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E7EF933B-2A1A-42B2-9580-6115AB025445}"/>
              </a:ext>
            </a:extLst>
          </p:cNvPr>
          <p:cNvSpPr/>
          <p:nvPr/>
        </p:nvSpPr>
        <p:spPr bwMode="auto">
          <a:xfrm>
            <a:off x="9893615" y="4481020"/>
            <a:ext cx="1658386" cy="779890"/>
          </a:xfrm>
          <a:prstGeom prst="rect">
            <a:avLst/>
          </a:prstGeom>
          <a:solidFill>
            <a:srgbClr val="002050">
              <a:lumMod val="90000"/>
              <a:lumOff val="1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43428" tIns="89642" rIns="89642" bIns="89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21898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76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Directory </a:t>
            </a:r>
            <a:br>
              <a:rPr lang="en-US" sz="176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US" sz="176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sync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E32549B-8E0C-4886-A6C3-37B7B8B54D06}"/>
              </a:ext>
            </a:extLst>
          </p:cNvPr>
          <p:cNvSpPr/>
          <p:nvPr/>
        </p:nvSpPr>
        <p:spPr bwMode="auto">
          <a:xfrm>
            <a:off x="8233386" y="4481020"/>
            <a:ext cx="1658386" cy="779890"/>
          </a:xfrm>
          <a:prstGeom prst="rect">
            <a:avLst/>
          </a:prstGeom>
          <a:solidFill>
            <a:srgbClr val="002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43428" tIns="89642" rIns="89642" bIns="89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21898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76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Federation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52780BD-193D-4243-8B87-1A12766DE060}"/>
              </a:ext>
            </a:extLst>
          </p:cNvPr>
          <p:cNvCxnSpPr/>
          <p:nvPr/>
        </p:nvCxnSpPr>
        <p:spPr>
          <a:xfrm>
            <a:off x="9117635" y="5011098"/>
            <a:ext cx="0" cy="522913"/>
          </a:xfrm>
          <a:prstGeom prst="straightConnector1">
            <a:avLst/>
          </a:prstGeom>
          <a:noFill/>
          <a:ln w="57150" cap="flat" cmpd="sng" algn="ctr">
            <a:solidFill>
              <a:srgbClr val="002050"/>
            </a:solidFill>
            <a:prstDash val="solid"/>
            <a:headEnd type="non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28270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 animBg="1"/>
      <p:bldP spid="30" grpId="0" animBg="1"/>
      <p:bldP spid="31" grpId="0" animBg="1"/>
      <p:bldP spid="44" grpId="0" animBg="1"/>
      <p:bldP spid="59" grpId="0" animBg="1"/>
      <p:bldP spid="72" grpId="0" animBg="1"/>
      <p:bldP spid="7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59"/>
          <a:stretch/>
        </p:blipFill>
        <p:spPr>
          <a:xfrm>
            <a:off x="0" y="0"/>
            <a:ext cx="12192000" cy="1584101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27"/>
          <a:stretch/>
        </p:blipFill>
        <p:spPr>
          <a:xfrm>
            <a:off x="-148932" y="6525590"/>
            <a:ext cx="12563427" cy="6648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6C537EF-DCC0-40D2-B40E-94B8A06D9D0A}"/>
              </a:ext>
            </a:extLst>
          </p:cNvPr>
          <p:cNvSpPr/>
          <p:nvPr/>
        </p:nvSpPr>
        <p:spPr>
          <a:xfrm>
            <a:off x="3509749" y="5637047"/>
            <a:ext cx="4465035" cy="8565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9A5A8EE-7671-4E83-B53C-8C194C4C0053}"/>
              </a:ext>
            </a:extLst>
          </p:cNvPr>
          <p:cNvSpPr txBox="1">
            <a:spLocks/>
          </p:cNvSpPr>
          <p:nvPr/>
        </p:nvSpPr>
        <p:spPr>
          <a:xfrm>
            <a:off x="-63120" y="303523"/>
            <a:ext cx="11653523" cy="9129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rPr>
              <a:t>Azure Virtual Machines </a:t>
            </a:r>
          </a:p>
          <a:p>
            <a:r>
              <a:rPr lang="en-US" sz="28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rPr>
              <a:t>Demo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84B6C2-9A17-4639-A6BD-F85990D6A238}"/>
              </a:ext>
            </a:extLst>
          </p:cNvPr>
          <p:cNvSpPr/>
          <p:nvPr/>
        </p:nvSpPr>
        <p:spPr>
          <a:xfrm>
            <a:off x="3483531" y="1982094"/>
            <a:ext cx="4492068" cy="3530487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4E9769-D903-4351-9802-B402E56125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683" y="4439000"/>
            <a:ext cx="780290" cy="7802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F05225-E7FB-4AFC-A142-5616085BDE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663" y="4439000"/>
            <a:ext cx="780290" cy="7802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EE7F63-D3C3-4CD5-8EF9-2E4E09F003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626" y="5690341"/>
            <a:ext cx="780290" cy="7802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21CB81-41E6-4A82-8A96-A3774C3E4AD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798" y="5823811"/>
            <a:ext cx="513350" cy="5133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9D955D-B022-4FB3-A2D1-3C88DBE9EEE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881" y="5823811"/>
            <a:ext cx="513350" cy="513350"/>
          </a:xfrm>
          <a:prstGeom prst="rect">
            <a:avLst/>
          </a:prstGeom>
        </p:spPr>
      </p:pic>
      <p:sp>
        <p:nvSpPr>
          <p:cNvPr id="16" name="Right Brace 15">
            <a:extLst>
              <a:ext uri="{FF2B5EF4-FFF2-40B4-BE49-F238E27FC236}">
                <a16:creationId xmlns:a16="http://schemas.microsoft.com/office/drawing/2014/main" id="{80AEA39C-B383-4A64-A193-9A404C158C53}"/>
              </a:ext>
            </a:extLst>
          </p:cNvPr>
          <p:cNvSpPr/>
          <p:nvPr/>
        </p:nvSpPr>
        <p:spPr>
          <a:xfrm rot="5400000">
            <a:off x="5293071" y="4724346"/>
            <a:ext cx="246649" cy="108161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srgbClr val="505050"/>
              </a:solidFill>
              <a:latin typeface="Trebuchet MS" panose="020B0603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60766F-2AA2-42A9-A57C-FD4D5679D0D9}"/>
              </a:ext>
            </a:extLst>
          </p:cNvPr>
          <p:cNvSpPr txBox="1"/>
          <p:nvPr/>
        </p:nvSpPr>
        <p:spPr>
          <a:xfrm>
            <a:off x="3673278" y="5113528"/>
            <a:ext cx="1385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87"/>
            <a:r>
              <a:rPr lang="en-US" sz="1400" dirty="0">
                <a:solidFill>
                  <a:srgbClr val="505050"/>
                </a:solidFill>
                <a:latin typeface="Trebuchet MS" panose="020B0603020202020204" pitchFamily="34" charset="0"/>
              </a:rPr>
              <a:t>Availability Set</a:t>
            </a:r>
          </a:p>
        </p:txBody>
      </p:sp>
      <p:sp>
        <p:nvSpPr>
          <p:cNvPr id="20" name="Rounded Rectangle 38">
            <a:extLst>
              <a:ext uri="{FF2B5EF4-FFF2-40B4-BE49-F238E27FC236}">
                <a16:creationId xmlns:a16="http://schemas.microsoft.com/office/drawing/2014/main" id="{E78B412A-36F7-438A-AAFC-C5DD28CADB96}"/>
              </a:ext>
            </a:extLst>
          </p:cNvPr>
          <p:cNvSpPr/>
          <p:nvPr/>
        </p:nvSpPr>
        <p:spPr>
          <a:xfrm>
            <a:off x="3589869" y="4278410"/>
            <a:ext cx="3946358" cy="1118664"/>
          </a:xfrm>
          <a:prstGeom prst="roundRect">
            <a:avLst/>
          </a:prstGeom>
          <a:noFill/>
          <a:ln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194A51-340B-4113-9873-E596391E39D4}"/>
              </a:ext>
            </a:extLst>
          </p:cNvPr>
          <p:cNvSpPr txBox="1"/>
          <p:nvPr/>
        </p:nvSpPr>
        <p:spPr>
          <a:xfrm>
            <a:off x="3646317" y="4361258"/>
            <a:ext cx="8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87"/>
            <a:r>
              <a:rPr lang="en-US" sz="1600" dirty="0">
                <a:solidFill>
                  <a:srgbClr val="505050"/>
                </a:solidFill>
                <a:latin typeface="Trebuchet MS" panose="020B0603020202020204" pitchFamily="34" charset="0"/>
              </a:rPr>
              <a:t>Subnet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E28FCEB-68BF-470E-A42F-07487E9903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683" y="2651029"/>
            <a:ext cx="780290" cy="7802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470EE8E-9586-4B4B-80F6-DF5F410B04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663" y="2651029"/>
            <a:ext cx="780290" cy="780290"/>
          </a:xfrm>
          <a:prstGeom prst="rect">
            <a:avLst/>
          </a:prstGeom>
        </p:spPr>
      </p:pic>
      <p:sp>
        <p:nvSpPr>
          <p:cNvPr id="24" name="Right Brace 23">
            <a:extLst>
              <a:ext uri="{FF2B5EF4-FFF2-40B4-BE49-F238E27FC236}">
                <a16:creationId xmlns:a16="http://schemas.microsoft.com/office/drawing/2014/main" id="{2EAFF7FF-A070-4BD8-A917-A421F94F816C}"/>
              </a:ext>
            </a:extLst>
          </p:cNvPr>
          <p:cNvSpPr/>
          <p:nvPr/>
        </p:nvSpPr>
        <p:spPr>
          <a:xfrm rot="5400000">
            <a:off x="5293071" y="2936375"/>
            <a:ext cx="246649" cy="108161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srgbClr val="505050"/>
              </a:solidFill>
              <a:latin typeface="Trebuchet MS" panose="020B0603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6575FF-F63E-4734-AC68-7331049D9F6F}"/>
              </a:ext>
            </a:extLst>
          </p:cNvPr>
          <p:cNvSpPr txBox="1"/>
          <p:nvPr/>
        </p:nvSpPr>
        <p:spPr>
          <a:xfrm>
            <a:off x="3992576" y="3325557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87"/>
            <a:r>
              <a:rPr lang="en-US" sz="1400" dirty="0">
                <a:solidFill>
                  <a:srgbClr val="505050"/>
                </a:solidFill>
                <a:latin typeface="Trebuchet MS" panose="020B0603020202020204" pitchFamily="34" charset="0"/>
              </a:rPr>
              <a:t>Scale Set</a:t>
            </a:r>
          </a:p>
        </p:txBody>
      </p:sp>
      <p:sp>
        <p:nvSpPr>
          <p:cNvPr id="26" name="Rounded Rectangle 44">
            <a:extLst>
              <a:ext uri="{FF2B5EF4-FFF2-40B4-BE49-F238E27FC236}">
                <a16:creationId xmlns:a16="http://schemas.microsoft.com/office/drawing/2014/main" id="{D6CC3854-EAA5-436F-9B31-6D3115D9BA00}"/>
              </a:ext>
            </a:extLst>
          </p:cNvPr>
          <p:cNvSpPr/>
          <p:nvPr/>
        </p:nvSpPr>
        <p:spPr>
          <a:xfrm>
            <a:off x="3589869" y="2496004"/>
            <a:ext cx="3946358" cy="1118664"/>
          </a:xfrm>
          <a:prstGeom prst="roundRect">
            <a:avLst/>
          </a:prstGeom>
          <a:noFill/>
          <a:ln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035225-73CE-46BE-97A2-3B21E786AC46}"/>
              </a:ext>
            </a:extLst>
          </p:cNvPr>
          <p:cNvSpPr txBox="1"/>
          <p:nvPr/>
        </p:nvSpPr>
        <p:spPr>
          <a:xfrm>
            <a:off x="3720235" y="2481752"/>
            <a:ext cx="8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87"/>
            <a:r>
              <a:rPr lang="en-US" sz="1600" dirty="0">
                <a:solidFill>
                  <a:srgbClr val="505050"/>
                </a:solidFill>
                <a:latin typeface="Trebuchet MS" panose="020B0603020202020204" pitchFamily="34" charset="0"/>
              </a:rPr>
              <a:t>Subnet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67ED649-A1EE-41DD-8066-ECF2DFEAD35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349" y="3818334"/>
            <a:ext cx="531990" cy="53199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8AA1849-6528-4269-8E9E-8A39D70B66B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850" y="2034275"/>
            <a:ext cx="531990" cy="53199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43229FA-606C-4353-8C0C-BAAAF115A2B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964" y="5823811"/>
            <a:ext cx="513350" cy="5133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A65D8B2-6EDF-4B3B-A710-F1AE35DB6E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47" y="5823811"/>
            <a:ext cx="513350" cy="51335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7197647-D154-43A5-ACF6-59787E17C84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944" y="2585863"/>
            <a:ext cx="381064" cy="3810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CE8E72F-5E1C-4551-80B4-906218077FB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214" y="4342934"/>
            <a:ext cx="381064" cy="38106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931E689-B7D2-4ADF-8D09-0693B0A30EA1}"/>
              </a:ext>
            </a:extLst>
          </p:cNvPr>
          <p:cNvSpPr txBox="1"/>
          <p:nvPr/>
        </p:nvSpPr>
        <p:spPr>
          <a:xfrm>
            <a:off x="6627774" y="2891386"/>
            <a:ext cx="9953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sz="1400" dirty="0">
                <a:solidFill>
                  <a:srgbClr val="505050"/>
                </a:solidFill>
                <a:latin typeface="Trebuchet MS" panose="020B0603020202020204" pitchFamily="34" charset="0"/>
              </a:rPr>
              <a:t>Network Security</a:t>
            </a:r>
          </a:p>
          <a:p>
            <a:pPr defTabSz="1218987"/>
            <a:r>
              <a:rPr lang="en-US" sz="1400" dirty="0">
                <a:solidFill>
                  <a:srgbClr val="505050"/>
                </a:solidFill>
                <a:latin typeface="Trebuchet MS" panose="020B0603020202020204" pitchFamily="34" charset="0"/>
              </a:rPr>
              <a:t> Group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F9663F-994D-4522-8495-0917E04646B3}"/>
              </a:ext>
            </a:extLst>
          </p:cNvPr>
          <p:cNvSpPr txBox="1"/>
          <p:nvPr/>
        </p:nvSpPr>
        <p:spPr>
          <a:xfrm>
            <a:off x="3597782" y="1584101"/>
            <a:ext cx="16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87"/>
            <a:r>
              <a:rPr lang="en-US" sz="1600" dirty="0">
                <a:solidFill>
                  <a:srgbClr val="505050"/>
                </a:solidFill>
                <a:latin typeface="Trebuchet MS" panose="020B0603020202020204" pitchFamily="34" charset="0"/>
              </a:rPr>
              <a:t>Virtual Network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9B57C05-1299-42D4-A8B1-6A4CD571FA9D}"/>
              </a:ext>
            </a:extLst>
          </p:cNvPr>
          <p:cNvSpPr txBox="1"/>
          <p:nvPr/>
        </p:nvSpPr>
        <p:spPr>
          <a:xfrm>
            <a:off x="5747711" y="3735504"/>
            <a:ext cx="1956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sz="1600" dirty="0">
                <a:solidFill>
                  <a:srgbClr val="505050"/>
                </a:solidFill>
                <a:latin typeface="Trebuchet MS" panose="020B0603020202020204" pitchFamily="34" charset="0"/>
              </a:rPr>
              <a:t>Azure Load Balancer (internal)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FB8CEE-887D-4B5A-B421-797A844C564C}"/>
              </a:ext>
            </a:extLst>
          </p:cNvPr>
          <p:cNvSpPr txBox="1"/>
          <p:nvPr/>
        </p:nvSpPr>
        <p:spPr>
          <a:xfrm>
            <a:off x="6720047" y="4667816"/>
            <a:ext cx="9953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sz="1400" dirty="0">
                <a:solidFill>
                  <a:srgbClr val="505050"/>
                </a:solidFill>
                <a:latin typeface="Trebuchet MS" panose="020B0603020202020204" pitchFamily="34" charset="0"/>
              </a:rPr>
              <a:t>Network Security</a:t>
            </a:r>
          </a:p>
          <a:p>
            <a:pPr defTabSz="1218987"/>
            <a:r>
              <a:rPr lang="en-US" sz="1400" dirty="0">
                <a:solidFill>
                  <a:srgbClr val="505050"/>
                </a:solidFill>
                <a:latin typeface="Trebuchet MS" panose="020B0603020202020204" pitchFamily="34" charset="0"/>
              </a:rPr>
              <a:t> Group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E1359BB-F410-4E0A-938F-2B8AC6790C37}"/>
              </a:ext>
            </a:extLst>
          </p:cNvPr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19443" y="1542384"/>
            <a:ext cx="182880" cy="914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61D34F6-2F49-4803-855B-96551704DFA9}"/>
              </a:ext>
            </a:extLst>
          </p:cNvPr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31737" y="3362306"/>
            <a:ext cx="182880" cy="9144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9AE8580-44D3-415B-8D41-5E8629F54FF8}"/>
              </a:ext>
            </a:extLst>
          </p:cNvPr>
          <p:cNvSpPr txBox="1"/>
          <p:nvPr/>
        </p:nvSpPr>
        <p:spPr>
          <a:xfrm>
            <a:off x="5644077" y="1598663"/>
            <a:ext cx="10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87"/>
            <a:r>
              <a:rPr lang="en-US" sz="1600" dirty="0">
                <a:solidFill>
                  <a:srgbClr val="505050"/>
                </a:solidFill>
                <a:latin typeface="Trebuchet MS" panose="020B0603020202020204" pitchFamily="34" charset="0"/>
              </a:rPr>
              <a:t>Public IP 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EB54CAC4-F223-4996-98D9-23E6B272583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951" y="1593638"/>
            <a:ext cx="348603" cy="34860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7D94EF4-D379-4D4A-AB9A-291C481B8D52}"/>
              </a:ext>
            </a:extLst>
          </p:cNvPr>
          <p:cNvSpPr txBox="1"/>
          <p:nvPr/>
        </p:nvSpPr>
        <p:spPr>
          <a:xfrm>
            <a:off x="5763642" y="1937900"/>
            <a:ext cx="2211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sz="1600" dirty="0">
                <a:solidFill>
                  <a:srgbClr val="505050"/>
                </a:solidFill>
                <a:latin typeface="Trebuchet MS" panose="020B0603020202020204" pitchFamily="34" charset="0"/>
              </a:rPr>
              <a:t>Azure Load Balancer (external)</a:t>
            </a:r>
          </a:p>
        </p:txBody>
      </p:sp>
    </p:spTree>
    <p:extLst>
      <p:ext uri="{BB962C8B-B14F-4D97-AF65-F5344CB8AC3E}">
        <p14:creationId xmlns:p14="http://schemas.microsoft.com/office/powerpoint/2010/main" val="162226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5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1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4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7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6" grpId="0" animBg="1"/>
      <p:bldP spid="17" grpId="0"/>
      <p:bldP spid="20" grpId="0" animBg="1"/>
      <p:bldP spid="21" grpId="0"/>
      <p:bldP spid="24" grpId="0" animBg="1"/>
      <p:bldP spid="25" grpId="0"/>
      <p:bldP spid="26" grpId="0" animBg="1"/>
      <p:bldP spid="27" grpId="0"/>
      <p:bldP spid="34" grpId="0"/>
      <p:bldP spid="35" grpId="0"/>
      <p:bldP spid="36" grpId="0"/>
      <p:bldP spid="37" grpId="0"/>
      <p:bldP spid="40" grpId="0"/>
      <p:bldP spid="4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88565" y="2740675"/>
            <a:ext cx="10393960" cy="1092227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8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rebuchet MS" panose="020B0603020202020204" pitchFamily="34" charset="0"/>
              </a:rPr>
              <a:t>Gracias!</a:t>
            </a:r>
          </a:p>
        </p:txBody>
      </p:sp>
    </p:spTree>
    <p:extLst>
      <p:ext uri="{BB962C8B-B14F-4D97-AF65-F5344CB8AC3E}">
        <p14:creationId xmlns:p14="http://schemas.microsoft.com/office/powerpoint/2010/main" val="2048414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39537" y="3369850"/>
            <a:ext cx="11112925" cy="63426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rebuchet MS" panose="020B0603020202020204" pitchFamily="34" charset="0"/>
              </a:rPr>
              <a:t>Azure Infrastructure Overview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C091E3-FAE0-4047-8BB1-2A60E98071A8}"/>
              </a:ext>
            </a:extLst>
          </p:cNvPr>
          <p:cNvSpPr/>
          <p:nvPr/>
        </p:nvSpPr>
        <p:spPr>
          <a:xfrm>
            <a:off x="2433650" y="3881478"/>
            <a:ext cx="11112925" cy="63426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rebuchet MS" panose="020B0603020202020204" pitchFamily="34" charset="0"/>
              </a:rPr>
              <a:t>René A. González F.</a:t>
            </a:r>
          </a:p>
        </p:txBody>
      </p:sp>
    </p:spTree>
    <p:extLst>
      <p:ext uri="{BB962C8B-B14F-4D97-AF65-F5344CB8AC3E}">
        <p14:creationId xmlns:p14="http://schemas.microsoft.com/office/powerpoint/2010/main" val="2411953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59"/>
          <a:stretch/>
        </p:blipFill>
        <p:spPr>
          <a:xfrm>
            <a:off x="0" y="0"/>
            <a:ext cx="12192000" cy="1584101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27"/>
          <a:stretch/>
        </p:blipFill>
        <p:spPr>
          <a:xfrm>
            <a:off x="-148932" y="6525590"/>
            <a:ext cx="12563427" cy="6648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DFEE0C-8F37-42B8-83BC-7D570F80A3DB}"/>
              </a:ext>
            </a:extLst>
          </p:cNvPr>
          <p:cNvSpPr txBox="1"/>
          <p:nvPr/>
        </p:nvSpPr>
        <p:spPr>
          <a:xfrm>
            <a:off x="3277100" y="192323"/>
            <a:ext cx="5695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DO" sz="2800" b="1" dirty="0">
                <a:solidFill>
                  <a:schemeClr val="bg1"/>
                </a:solidFill>
                <a:latin typeface="Trebuchet MS" panose="020B0603020202020204" pitchFamily="34" charset="0"/>
              </a:rPr>
              <a:t>Microsoft Azure Cloud Models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2EFF90-D965-4DA0-93CB-01A48F4A488F}"/>
              </a:ext>
            </a:extLst>
          </p:cNvPr>
          <p:cNvSpPr txBox="1"/>
          <p:nvPr/>
        </p:nvSpPr>
        <p:spPr>
          <a:xfrm>
            <a:off x="5652712" y="2500594"/>
            <a:ext cx="369332" cy="8522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You manage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1E78C4B-F69B-4EB2-A9F1-185F5FEEBBB4}"/>
              </a:ext>
            </a:extLst>
          </p:cNvPr>
          <p:cNvGrpSpPr/>
          <p:nvPr/>
        </p:nvGrpSpPr>
        <p:grpSpPr>
          <a:xfrm>
            <a:off x="3428998" y="2384105"/>
            <a:ext cx="2183755" cy="2200276"/>
            <a:chOff x="3427410" y="2384105"/>
            <a:chExt cx="2183754" cy="2200276"/>
          </a:xfrm>
        </p:grpSpPr>
        <p:sp>
          <p:nvSpPr>
            <p:cNvPr id="8" name="Applications">
              <a:extLst>
                <a:ext uri="{FF2B5EF4-FFF2-40B4-BE49-F238E27FC236}">
                  <a16:creationId xmlns:a16="http://schemas.microsoft.com/office/drawing/2014/main" id="{F78AC803-DD81-4342-A15E-DEEA87877638}"/>
                </a:ext>
              </a:extLst>
            </p:cNvPr>
            <p:cNvSpPr/>
            <p:nvPr/>
          </p:nvSpPr>
          <p:spPr>
            <a:xfrm>
              <a:off x="3427410" y="2384105"/>
              <a:ext cx="2183751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 anchorCtr="0"/>
            <a:lstStyle/>
            <a:p>
              <a:pPr algn="ctr">
                <a:defRPr/>
              </a:pPr>
              <a:r>
                <a:rPr lang="en-US" sz="1400" kern="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Applications</a:t>
              </a:r>
            </a:p>
          </p:txBody>
        </p:sp>
        <p:sp>
          <p:nvSpPr>
            <p:cNvPr id="9" name="Rounded Rectangle 12">
              <a:extLst>
                <a:ext uri="{FF2B5EF4-FFF2-40B4-BE49-F238E27FC236}">
                  <a16:creationId xmlns:a16="http://schemas.microsoft.com/office/drawing/2014/main" id="{6DE2BB81-5E0D-4C63-8C29-0AD09A145D49}"/>
                </a:ext>
              </a:extLst>
            </p:cNvPr>
            <p:cNvSpPr/>
            <p:nvPr/>
          </p:nvSpPr>
          <p:spPr>
            <a:xfrm>
              <a:off x="3427413" y="4203381"/>
              <a:ext cx="2183751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 anchorCtr="0"/>
            <a:lstStyle/>
            <a:p>
              <a:pPr algn="ctr">
                <a:defRPr/>
              </a:pPr>
              <a:r>
                <a:rPr lang="en-US" sz="1400" kern="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O/S</a:t>
              </a:r>
            </a:p>
          </p:txBody>
        </p:sp>
        <p:sp>
          <p:nvSpPr>
            <p:cNvPr id="10" name="Rounded Rectangle 13">
              <a:extLst>
                <a:ext uri="{FF2B5EF4-FFF2-40B4-BE49-F238E27FC236}">
                  <a16:creationId xmlns:a16="http://schemas.microsoft.com/office/drawing/2014/main" id="{49F42F62-38EC-4F0F-B6F5-FED0DAE42861}"/>
                </a:ext>
              </a:extLst>
            </p:cNvPr>
            <p:cNvSpPr/>
            <p:nvPr/>
          </p:nvSpPr>
          <p:spPr>
            <a:xfrm>
              <a:off x="3427413" y="3748562"/>
              <a:ext cx="2183751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 anchorCtr="0"/>
            <a:lstStyle/>
            <a:p>
              <a:pPr algn="ctr">
                <a:defRPr/>
              </a:pPr>
              <a:r>
                <a:rPr lang="en-US" sz="1400" kern="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Database</a:t>
              </a:r>
            </a:p>
          </p:txBody>
        </p:sp>
        <p:sp>
          <p:nvSpPr>
            <p:cNvPr id="11" name="Rounded Rectangle 14">
              <a:extLst>
                <a:ext uri="{FF2B5EF4-FFF2-40B4-BE49-F238E27FC236}">
                  <a16:creationId xmlns:a16="http://schemas.microsoft.com/office/drawing/2014/main" id="{EF018BCA-2183-464F-AA67-8FCEA4837B55}"/>
                </a:ext>
              </a:extLst>
            </p:cNvPr>
            <p:cNvSpPr/>
            <p:nvPr/>
          </p:nvSpPr>
          <p:spPr>
            <a:xfrm>
              <a:off x="3427413" y="2838924"/>
              <a:ext cx="2183751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 anchorCtr="0"/>
            <a:lstStyle/>
            <a:p>
              <a:pPr algn="ctr">
                <a:defRPr/>
              </a:pPr>
              <a:r>
                <a:rPr lang="en-US" sz="1400" kern="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Runtime</a:t>
              </a:r>
            </a:p>
          </p:txBody>
        </p:sp>
        <p:sp>
          <p:nvSpPr>
            <p:cNvPr id="12" name="Rounded Rectangle 15">
              <a:extLst>
                <a:ext uri="{FF2B5EF4-FFF2-40B4-BE49-F238E27FC236}">
                  <a16:creationId xmlns:a16="http://schemas.microsoft.com/office/drawing/2014/main" id="{3B265E7C-94C6-4848-B7DF-2994092E8429}"/>
                </a:ext>
              </a:extLst>
            </p:cNvPr>
            <p:cNvSpPr/>
            <p:nvPr/>
          </p:nvSpPr>
          <p:spPr>
            <a:xfrm>
              <a:off x="3427413" y="3293743"/>
              <a:ext cx="2183751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 anchorCtr="0"/>
            <a:lstStyle/>
            <a:p>
              <a:pPr algn="ctr">
                <a:defRPr/>
              </a:pPr>
              <a:r>
                <a:rPr lang="en-US" sz="1400" kern="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Middleware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CB00F84-2123-44E6-B1BA-3B4541A6A5D1}"/>
              </a:ext>
            </a:extLst>
          </p:cNvPr>
          <p:cNvGrpSpPr/>
          <p:nvPr/>
        </p:nvGrpSpPr>
        <p:grpSpPr>
          <a:xfrm>
            <a:off x="2916265" y="2381266"/>
            <a:ext cx="497261" cy="2274095"/>
            <a:chOff x="2914677" y="2381264"/>
            <a:chExt cx="497262" cy="2274095"/>
          </a:xfrm>
        </p:grpSpPr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8ABC85F2-6C6C-490C-95B6-E97CCA12D8C1}"/>
                </a:ext>
              </a:extLst>
            </p:cNvPr>
            <p:cNvSpPr/>
            <p:nvPr/>
          </p:nvSpPr>
          <p:spPr>
            <a:xfrm>
              <a:off x="3223056" y="2381264"/>
              <a:ext cx="188883" cy="2274095"/>
            </a:xfrm>
            <a:prstGeom prst="leftBrace">
              <a:avLst>
                <a:gd name="adj1" fmla="val 0"/>
                <a:gd name="adj2" fmla="val 50000"/>
              </a:avLst>
            </a:prstGeom>
            <a:ln w="381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BC3FBF6-44D4-479F-A943-9D49A0C7A40D}"/>
                </a:ext>
              </a:extLst>
            </p:cNvPr>
            <p:cNvSpPr txBox="1"/>
            <p:nvPr/>
          </p:nvSpPr>
          <p:spPr>
            <a:xfrm rot="10800000" flipH="1">
              <a:off x="2914677" y="2510180"/>
              <a:ext cx="400111" cy="17570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1400" b="1" dirty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Your team manages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E3A32DB-538C-45DE-AA59-F4C03B50A75F}"/>
              </a:ext>
            </a:extLst>
          </p:cNvPr>
          <p:cNvGrpSpPr/>
          <p:nvPr/>
        </p:nvGrpSpPr>
        <p:grpSpPr>
          <a:xfrm>
            <a:off x="3442083" y="4655362"/>
            <a:ext cx="2183751" cy="1745455"/>
            <a:chOff x="3440494" y="4655360"/>
            <a:chExt cx="2183751" cy="1745455"/>
          </a:xfrm>
        </p:grpSpPr>
        <p:sp>
          <p:nvSpPr>
            <p:cNvPr id="17" name="Rounded Rectangle 20">
              <a:extLst>
                <a:ext uri="{FF2B5EF4-FFF2-40B4-BE49-F238E27FC236}">
                  <a16:creationId xmlns:a16="http://schemas.microsoft.com/office/drawing/2014/main" id="{08F5D81D-1592-4628-8DB6-6BD11D5A1B36}"/>
                </a:ext>
              </a:extLst>
            </p:cNvPr>
            <p:cNvSpPr/>
            <p:nvPr/>
          </p:nvSpPr>
          <p:spPr>
            <a:xfrm>
              <a:off x="3440494" y="5564998"/>
              <a:ext cx="2183751" cy="381000"/>
            </a:xfrm>
            <a:prstGeom prst="roundRect">
              <a:avLst/>
            </a:prstGeom>
            <a:solidFill>
              <a:srgbClr val="FF5300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88"/>
              <a:r>
                <a:rPr lang="en-US" sz="14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Storage</a:t>
              </a:r>
            </a:p>
          </p:txBody>
        </p:sp>
        <p:sp>
          <p:nvSpPr>
            <p:cNvPr id="19" name="Rounded Rectangle 21">
              <a:extLst>
                <a:ext uri="{FF2B5EF4-FFF2-40B4-BE49-F238E27FC236}">
                  <a16:creationId xmlns:a16="http://schemas.microsoft.com/office/drawing/2014/main" id="{CA45F8C9-E811-438C-9415-10B0CB9A645A}"/>
                </a:ext>
              </a:extLst>
            </p:cNvPr>
            <p:cNvSpPr/>
            <p:nvPr/>
          </p:nvSpPr>
          <p:spPr>
            <a:xfrm>
              <a:off x="3440494" y="5110179"/>
              <a:ext cx="2183751" cy="381000"/>
            </a:xfrm>
            <a:prstGeom prst="roundRect">
              <a:avLst/>
            </a:prstGeom>
            <a:solidFill>
              <a:srgbClr val="FF5300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88"/>
              <a:r>
                <a:rPr lang="en-US" sz="14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Servers</a:t>
              </a:r>
            </a:p>
          </p:txBody>
        </p:sp>
        <p:sp>
          <p:nvSpPr>
            <p:cNvPr id="20" name="Rounded Rectangle 22">
              <a:extLst>
                <a:ext uri="{FF2B5EF4-FFF2-40B4-BE49-F238E27FC236}">
                  <a16:creationId xmlns:a16="http://schemas.microsoft.com/office/drawing/2014/main" id="{D6C432C1-A1B5-4AE4-951A-DF196FA5591F}"/>
                </a:ext>
              </a:extLst>
            </p:cNvPr>
            <p:cNvSpPr/>
            <p:nvPr/>
          </p:nvSpPr>
          <p:spPr>
            <a:xfrm>
              <a:off x="3440494" y="6019815"/>
              <a:ext cx="2183751" cy="381000"/>
            </a:xfrm>
            <a:prstGeom prst="roundRect">
              <a:avLst/>
            </a:prstGeom>
            <a:solidFill>
              <a:srgbClr val="FF5300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88"/>
              <a:r>
                <a:rPr lang="en-US" sz="14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Networking</a:t>
              </a:r>
            </a:p>
          </p:txBody>
        </p:sp>
        <p:sp>
          <p:nvSpPr>
            <p:cNvPr id="21" name="Rounded Rectangle 23">
              <a:extLst>
                <a:ext uri="{FF2B5EF4-FFF2-40B4-BE49-F238E27FC236}">
                  <a16:creationId xmlns:a16="http://schemas.microsoft.com/office/drawing/2014/main" id="{9B2914E2-E8EF-480E-BF79-940F263BDE18}"/>
                </a:ext>
              </a:extLst>
            </p:cNvPr>
            <p:cNvSpPr/>
            <p:nvPr/>
          </p:nvSpPr>
          <p:spPr>
            <a:xfrm>
              <a:off x="3440494" y="4655360"/>
              <a:ext cx="2183751" cy="381000"/>
            </a:xfrm>
            <a:prstGeom prst="roundRect">
              <a:avLst/>
            </a:prstGeom>
            <a:solidFill>
              <a:srgbClr val="FF5300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88"/>
              <a:r>
                <a:rPr lang="en-US" sz="14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Virtualization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B825BA7-A092-485B-9615-375920283109}"/>
              </a:ext>
            </a:extLst>
          </p:cNvPr>
          <p:cNvGrpSpPr/>
          <p:nvPr/>
        </p:nvGrpSpPr>
        <p:grpSpPr>
          <a:xfrm>
            <a:off x="5625833" y="4622576"/>
            <a:ext cx="523017" cy="1786498"/>
            <a:chOff x="5624245" y="4622576"/>
            <a:chExt cx="523017" cy="1786498"/>
          </a:xfrm>
        </p:grpSpPr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75D7263E-2B2B-4D42-8930-9B855CFC1563}"/>
                </a:ext>
              </a:extLst>
            </p:cNvPr>
            <p:cNvSpPr/>
            <p:nvPr/>
          </p:nvSpPr>
          <p:spPr>
            <a:xfrm flipH="1">
              <a:off x="5624245" y="4655359"/>
              <a:ext cx="165449" cy="1753715"/>
            </a:xfrm>
            <a:prstGeom prst="leftBrace">
              <a:avLst>
                <a:gd name="adj1" fmla="val 0"/>
                <a:gd name="adj2" fmla="val 50000"/>
              </a:avLst>
            </a:prstGeom>
            <a:ln w="38100">
              <a:solidFill>
                <a:srgbClr val="FF53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405226-EDF3-4E42-B75A-121AAA0A1B58}"/>
                </a:ext>
              </a:extLst>
            </p:cNvPr>
            <p:cNvSpPr txBox="1"/>
            <p:nvPr/>
          </p:nvSpPr>
          <p:spPr>
            <a:xfrm flipH="1">
              <a:off x="5747152" y="4622576"/>
              <a:ext cx="400110" cy="178497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Managed by vendor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4D2A93E-B55C-4E77-9DBC-E69CFDE9F1ED}"/>
              </a:ext>
            </a:extLst>
          </p:cNvPr>
          <p:cNvGrpSpPr/>
          <p:nvPr/>
        </p:nvGrpSpPr>
        <p:grpSpPr>
          <a:xfrm>
            <a:off x="5789686" y="2135069"/>
            <a:ext cx="2719990" cy="1757019"/>
            <a:chOff x="5788097" y="2135068"/>
            <a:chExt cx="2719991" cy="1757019"/>
          </a:xfrm>
        </p:grpSpPr>
        <p:sp>
          <p:nvSpPr>
            <p:cNvPr id="26" name="Applications">
              <a:extLst>
                <a:ext uri="{FF2B5EF4-FFF2-40B4-BE49-F238E27FC236}">
                  <a16:creationId xmlns:a16="http://schemas.microsoft.com/office/drawing/2014/main" id="{558120C2-A498-4AF3-9809-3CB3CD565D86}"/>
                </a:ext>
              </a:extLst>
            </p:cNvPr>
            <p:cNvSpPr/>
            <p:nvPr/>
          </p:nvSpPr>
          <p:spPr>
            <a:xfrm>
              <a:off x="6324337" y="2381261"/>
              <a:ext cx="2183751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 anchorCtr="0"/>
            <a:lstStyle/>
            <a:p>
              <a:pPr algn="ctr">
                <a:defRPr/>
              </a:pPr>
              <a:r>
                <a:rPr lang="en-US" sz="1400" kern="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Applications</a:t>
              </a:r>
            </a:p>
          </p:txBody>
        </p:sp>
        <p:sp>
          <p:nvSpPr>
            <p:cNvPr id="27" name="Rounded Rectangle 29">
              <a:extLst>
                <a:ext uri="{FF2B5EF4-FFF2-40B4-BE49-F238E27FC236}">
                  <a16:creationId xmlns:a16="http://schemas.microsoft.com/office/drawing/2014/main" id="{439EF3F6-EAC0-470D-A82C-A6BC2B2DC0BE}"/>
                </a:ext>
              </a:extLst>
            </p:cNvPr>
            <p:cNvSpPr/>
            <p:nvPr/>
          </p:nvSpPr>
          <p:spPr>
            <a:xfrm>
              <a:off x="6324336" y="2836080"/>
              <a:ext cx="2183751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 anchorCtr="0"/>
            <a:lstStyle/>
            <a:p>
              <a:pPr algn="ctr">
                <a:defRPr/>
              </a:pPr>
              <a:r>
                <a:rPr lang="en-US" sz="1400" kern="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Runtime</a:t>
              </a:r>
            </a:p>
          </p:txBody>
        </p:sp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7A8C2981-0611-4DDB-9B52-4A4E5E9AD479}"/>
                </a:ext>
              </a:extLst>
            </p:cNvPr>
            <p:cNvSpPr/>
            <p:nvPr/>
          </p:nvSpPr>
          <p:spPr>
            <a:xfrm>
              <a:off x="6122790" y="2362203"/>
              <a:ext cx="203147" cy="847725"/>
            </a:xfrm>
            <a:prstGeom prst="leftBrace">
              <a:avLst>
                <a:gd name="adj1" fmla="val 0"/>
                <a:gd name="adj2" fmla="val 50000"/>
              </a:avLst>
            </a:prstGeom>
            <a:ln w="381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064FC2E-B666-4FEB-B333-8B588721C491}"/>
                </a:ext>
              </a:extLst>
            </p:cNvPr>
            <p:cNvSpPr txBox="1"/>
            <p:nvPr/>
          </p:nvSpPr>
          <p:spPr>
            <a:xfrm rot="10800000" flipH="1">
              <a:off x="5788097" y="2135068"/>
              <a:ext cx="400110" cy="17570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1400" b="1" dirty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Your team manages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107ECE3-AE45-447C-B000-8D78B5F120C0}"/>
              </a:ext>
            </a:extLst>
          </p:cNvPr>
          <p:cNvGrpSpPr/>
          <p:nvPr/>
        </p:nvGrpSpPr>
        <p:grpSpPr>
          <a:xfrm>
            <a:off x="9143210" y="2381265"/>
            <a:ext cx="2183751" cy="4019551"/>
            <a:chOff x="6991290" y="2381250"/>
            <a:chExt cx="1371600" cy="4019550"/>
          </a:xfrm>
          <a:solidFill>
            <a:srgbClr val="00B050"/>
          </a:solidFill>
        </p:grpSpPr>
        <p:sp>
          <p:nvSpPr>
            <p:cNvPr id="31" name="Rounded Rectangle 33">
              <a:extLst>
                <a:ext uri="{FF2B5EF4-FFF2-40B4-BE49-F238E27FC236}">
                  <a16:creationId xmlns:a16="http://schemas.microsoft.com/office/drawing/2014/main" id="{B8F39E84-654F-4F8E-BA85-FF743B32094C}"/>
                </a:ext>
              </a:extLst>
            </p:cNvPr>
            <p:cNvSpPr/>
            <p:nvPr/>
          </p:nvSpPr>
          <p:spPr>
            <a:xfrm>
              <a:off x="6991290" y="5564983"/>
              <a:ext cx="1371600" cy="381000"/>
            </a:xfrm>
            <a:prstGeom prst="roundRect">
              <a:avLst/>
            </a:prstGeom>
            <a:solidFill>
              <a:srgbClr val="FF5300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88"/>
              <a:r>
                <a:rPr lang="en-US" sz="14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Storage</a:t>
              </a:r>
            </a:p>
          </p:txBody>
        </p:sp>
        <p:sp>
          <p:nvSpPr>
            <p:cNvPr id="32" name="Rounded Rectangle 34">
              <a:extLst>
                <a:ext uri="{FF2B5EF4-FFF2-40B4-BE49-F238E27FC236}">
                  <a16:creationId xmlns:a16="http://schemas.microsoft.com/office/drawing/2014/main" id="{8C95B6DB-1F34-4025-BA80-3070B605D205}"/>
                </a:ext>
              </a:extLst>
            </p:cNvPr>
            <p:cNvSpPr/>
            <p:nvPr/>
          </p:nvSpPr>
          <p:spPr>
            <a:xfrm>
              <a:off x="6991290" y="5110164"/>
              <a:ext cx="1371600" cy="381000"/>
            </a:xfrm>
            <a:prstGeom prst="roundRect">
              <a:avLst/>
            </a:prstGeom>
            <a:solidFill>
              <a:srgbClr val="FF5300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88"/>
              <a:r>
                <a:rPr lang="en-US" sz="14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Servers</a:t>
              </a:r>
            </a:p>
          </p:txBody>
        </p:sp>
        <p:sp>
          <p:nvSpPr>
            <p:cNvPr id="33" name="Rounded Rectangle 35">
              <a:extLst>
                <a:ext uri="{FF2B5EF4-FFF2-40B4-BE49-F238E27FC236}">
                  <a16:creationId xmlns:a16="http://schemas.microsoft.com/office/drawing/2014/main" id="{71B47822-165C-4867-8571-EED28D37ADC6}"/>
                </a:ext>
              </a:extLst>
            </p:cNvPr>
            <p:cNvSpPr/>
            <p:nvPr/>
          </p:nvSpPr>
          <p:spPr>
            <a:xfrm>
              <a:off x="6991290" y="6019800"/>
              <a:ext cx="1371600" cy="381000"/>
            </a:xfrm>
            <a:prstGeom prst="roundRect">
              <a:avLst/>
            </a:prstGeom>
            <a:solidFill>
              <a:srgbClr val="FF5300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88"/>
              <a:r>
                <a:rPr lang="en-US" sz="14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Networking</a:t>
              </a:r>
            </a:p>
          </p:txBody>
        </p:sp>
        <p:sp>
          <p:nvSpPr>
            <p:cNvPr id="34" name="Rounded Rectangle 36">
              <a:extLst>
                <a:ext uri="{FF2B5EF4-FFF2-40B4-BE49-F238E27FC236}">
                  <a16:creationId xmlns:a16="http://schemas.microsoft.com/office/drawing/2014/main" id="{21CFF6F3-D7D9-4266-AE56-0320FB5A4161}"/>
                </a:ext>
              </a:extLst>
            </p:cNvPr>
            <p:cNvSpPr/>
            <p:nvPr/>
          </p:nvSpPr>
          <p:spPr>
            <a:xfrm>
              <a:off x="6991290" y="4200526"/>
              <a:ext cx="1371600" cy="381000"/>
            </a:xfrm>
            <a:prstGeom prst="roundRect">
              <a:avLst/>
            </a:prstGeom>
            <a:solidFill>
              <a:srgbClr val="FF5300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88"/>
              <a:r>
                <a:rPr lang="en-US" sz="14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O/S</a:t>
              </a:r>
            </a:p>
          </p:txBody>
        </p:sp>
        <p:sp>
          <p:nvSpPr>
            <p:cNvPr id="35" name="Rounded Rectangle 37">
              <a:extLst>
                <a:ext uri="{FF2B5EF4-FFF2-40B4-BE49-F238E27FC236}">
                  <a16:creationId xmlns:a16="http://schemas.microsoft.com/office/drawing/2014/main" id="{07CDA7ED-BA68-42CF-9DD0-A659C2FE317C}"/>
                </a:ext>
              </a:extLst>
            </p:cNvPr>
            <p:cNvSpPr/>
            <p:nvPr/>
          </p:nvSpPr>
          <p:spPr>
            <a:xfrm>
              <a:off x="6991290" y="3745707"/>
              <a:ext cx="1371600" cy="381000"/>
            </a:xfrm>
            <a:prstGeom prst="roundRect">
              <a:avLst/>
            </a:prstGeom>
            <a:solidFill>
              <a:srgbClr val="FF5300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88"/>
              <a:r>
                <a:rPr lang="en-US" sz="14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Database</a:t>
              </a:r>
            </a:p>
          </p:txBody>
        </p:sp>
        <p:sp>
          <p:nvSpPr>
            <p:cNvPr id="36" name="Rounded Rectangle 38">
              <a:extLst>
                <a:ext uri="{FF2B5EF4-FFF2-40B4-BE49-F238E27FC236}">
                  <a16:creationId xmlns:a16="http://schemas.microsoft.com/office/drawing/2014/main" id="{321828E8-0CA3-44BD-8354-FEDB5BBAC16B}"/>
                </a:ext>
              </a:extLst>
            </p:cNvPr>
            <p:cNvSpPr/>
            <p:nvPr/>
          </p:nvSpPr>
          <p:spPr>
            <a:xfrm>
              <a:off x="6991290" y="4655345"/>
              <a:ext cx="1371600" cy="381000"/>
            </a:xfrm>
            <a:prstGeom prst="roundRect">
              <a:avLst/>
            </a:prstGeom>
            <a:solidFill>
              <a:srgbClr val="FF5300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88"/>
              <a:r>
                <a:rPr lang="en-US" sz="14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Virtualization</a:t>
              </a:r>
            </a:p>
          </p:txBody>
        </p:sp>
        <p:sp>
          <p:nvSpPr>
            <p:cNvPr id="37" name="Rounded Rectangle 39">
              <a:extLst>
                <a:ext uri="{FF2B5EF4-FFF2-40B4-BE49-F238E27FC236}">
                  <a16:creationId xmlns:a16="http://schemas.microsoft.com/office/drawing/2014/main" id="{8D4ADCDD-CFDC-4BB1-B62B-0E755E087CD6}"/>
                </a:ext>
              </a:extLst>
            </p:cNvPr>
            <p:cNvSpPr/>
            <p:nvPr/>
          </p:nvSpPr>
          <p:spPr>
            <a:xfrm>
              <a:off x="6991290" y="2381250"/>
              <a:ext cx="1371600" cy="381000"/>
            </a:xfrm>
            <a:prstGeom prst="roundRect">
              <a:avLst/>
            </a:prstGeom>
            <a:solidFill>
              <a:srgbClr val="FF5300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88"/>
              <a:r>
                <a:rPr lang="en-US" sz="14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Applications</a:t>
              </a:r>
            </a:p>
          </p:txBody>
        </p:sp>
        <p:sp>
          <p:nvSpPr>
            <p:cNvPr id="38" name="Rounded Rectangle 40">
              <a:extLst>
                <a:ext uri="{FF2B5EF4-FFF2-40B4-BE49-F238E27FC236}">
                  <a16:creationId xmlns:a16="http://schemas.microsoft.com/office/drawing/2014/main" id="{A44D33D3-4CA6-4461-8700-B201AAD45B5A}"/>
                </a:ext>
              </a:extLst>
            </p:cNvPr>
            <p:cNvSpPr/>
            <p:nvPr/>
          </p:nvSpPr>
          <p:spPr>
            <a:xfrm>
              <a:off x="6991290" y="3290888"/>
              <a:ext cx="1371600" cy="381000"/>
            </a:xfrm>
            <a:prstGeom prst="roundRect">
              <a:avLst/>
            </a:prstGeom>
            <a:solidFill>
              <a:srgbClr val="FF5300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88"/>
              <a:r>
                <a:rPr lang="en-US" sz="14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Middleware</a:t>
              </a:r>
            </a:p>
          </p:txBody>
        </p:sp>
        <p:sp>
          <p:nvSpPr>
            <p:cNvPr id="39" name="Rounded Rectangle 41">
              <a:extLst>
                <a:ext uri="{FF2B5EF4-FFF2-40B4-BE49-F238E27FC236}">
                  <a16:creationId xmlns:a16="http://schemas.microsoft.com/office/drawing/2014/main" id="{120D8CAE-1B9B-48E1-8F61-257F31DC28F4}"/>
                </a:ext>
              </a:extLst>
            </p:cNvPr>
            <p:cNvSpPr/>
            <p:nvPr/>
          </p:nvSpPr>
          <p:spPr>
            <a:xfrm>
              <a:off x="6991290" y="2836069"/>
              <a:ext cx="1371600" cy="381000"/>
            </a:xfrm>
            <a:prstGeom prst="roundRect">
              <a:avLst/>
            </a:prstGeom>
            <a:solidFill>
              <a:srgbClr val="FF5300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88"/>
              <a:r>
                <a:rPr lang="en-US" sz="14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Runtime</a:t>
              </a:r>
            </a:p>
          </p:txBody>
        </p:sp>
      </p:grpSp>
      <p:sp>
        <p:nvSpPr>
          <p:cNvPr id="40" name="Rounded Rectangle 42">
            <a:extLst>
              <a:ext uri="{FF2B5EF4-FFF2-40B4-BE49-F238E27FC236}">
                <a16:creationId xmlns:a16="http://schemas.microsoft.com/office/drawing/2014/main" id="{0D443F71-5395-4137-9CD9-89598943FE7F}"/>
              </a:ext>
            </a:extLst>
          </p:cNvPr>
          <p:cNvSpPr/>
          <p:nvPr/>
        </p:nvSpPr>
        <p:spPr>
          <a:xfrm>
            <a:off x="9320879" y="1752058"/>
            <a:ext cx="1828324" cy="762542"/>
          </a:xfrm>
          <a:prstGeom prst="round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algn="ctr">
              <a:defRPr/>
            </a:pPr>
            <a:r>
              <a:rPr lang="en-US" sz="3200" b="1" kern="0" dirty="0" err="1">
                <a:solidFill>
                  <a:prstClr val="black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SaaS</a:t>
            </a:r>
            <a:endParaRPr lang="en-US" sz="3200" b="1" kern="0" dirty="0">
              <a:solidFill>
                <a:prstClr val="black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ounded Rectangle 43">
            <a:extLst>
              <a:ext uri="{FF2B5EF4-FFF2-40B4-BE49-F238E27FC236}">
                <a16:creationId xmlns:a16="http://schemas.microsoft.com/office/drawing/2014/main" id="{3209B25E-0410-40B5-BDE3-B3DE861ADCCD}"/>
              </a:ext>
            </a:extLst>
          </p:cNvPr>
          <p:cNvSpPr/>
          <p:nvPr/>
        </p:nvSpPr>
        <p:spPr>
          <a:xfrm>
            <a:off x="851557" y="1752058"/>
            <a:ext cx="1828324" cy="762542"/>
          </a:xfrm>
          <a:prstGeom prst="round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algn="ctr">
              <a:defRPr/>
            </a:pPr>
            <a:r>
              <a:rPr lang="en-US" sz="1600" b="1" kern="0" dirty="0">
                <a:solidFill>
                  <a:prstClr val="black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Traditional </a:t>
            </a:r>
            <a:br>
              <a:rPr lang="en-US" sz="1600" b="1" kern="0" dirty="0">
                <a:solidFill>
                  <a:prstClr val="black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600" b="1" kern="0" dirty="0">
                <a:solidFill>
                  <a:prstClr val="black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On-Premises</a:t>
            </a:r>
          </a:p>
        </p:txBody>
      </p:sp>
      <p:sp>
        <p:nvSpPr>
          <p:cNvPr id="42" name="Applications">
            <a:extLst>
              <a:ext uri="{FF2B5EF4-FFF2-40B4-BE49-F238E27FC236}">
                <a16:creationId xmlns:a16="http://schemas.microsoft.com/office/drawing/2014/main" id="{4CC739DD-BCCC-47F5-8E7B-6B4C86F91257}"/>
              </a:ext>
            </a:extLst>
          </p:cNvPr>
          <p:cNvSpPr/>
          <p:nvPr/>
        </p:nvSpPr>
        <p:spPr>
          <a:xfrm>
            <a:off x="673883" y="2381261"/>
            <a:ext cx="2183751" cy="381000"/>
          </a:xfrm>
          <a:prstGeom prst="roundRect">
            <a:avLst/>
          </a:prstGeom>
          <a:solidFill>
            <a:srgbClr val="0071BC"/>
          </a:solidFill>
          <a:ln w="952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t" anchorCtr="0"/>
          <a:lstStyle/>
          <a:p>
            <a:pPr algn="ctr"/>
            <a:r>
              <a:rPr lang="en-US" sz="1400" kern="0" dirty="0">
                <a:solidFill>
                  <a:prstClr val="white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Applications</a:t>
            </a:r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6FE46AB4-B8D5-4ACD-A024-68BDD2A3DC96}"/>
              </a:ext>
            </a:extLst>
          </p:cNvPr>
          <p:cNvSpPr/>
          <p:nvPr/>
        </p:nvSpPr>
        <p:spPr>
          <a:xfrm>
            <a:off x="477547" y="2381262"/>
            <a:ext cx="183785" cy="4019551"/>
          </a:xfrm>
          <a:prstGeom prst="leftBrace">
            <a:avLst>
              <a:gd name="adj1" fmla="val 0"/>
              <a:gd name="adj2" fmla="val 50000"/>
            </a:avLst>
          </a:prstGeom>
          <a:noFill/>
          <a:ln w="9525" cap="flat" cmpd="sng" algn="ctr">
            <a:solidFill>
              <a:srgbClr val="D7FEFD">
                <a:satMod val="12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b="1" kern="0" dirty="0">
              <a:solidFill>
                <a:prstClr val="black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Rounded Rectangle 46">
            <a:extLst>
              <a:ext uri="{FF2B5EF4-FFF2-40B4-BE49-F238E27FC236}">
                <a16:creationId xmlns:a16="http://schemas.microsoft.com/office/drawing/2014/main" id="{5DDAB3EC-C850-448E-8DA6-074D2E120DFB}"/>
              </a:ext>
            </a:extLst>
          </p:cNvPr>
          <p:cNvSpPr/>
          <p:nvPr/>
        </p:nvSpPr>
        <p:spPr>
          <a:xfrm>
            <a:off x="673885" y="5564995"/>
            <a:ext cx="2183751" cy="381000"/>
          </a:xfrm>
          <a:prstGeom prst="roundRect">
            <a:avLst/>
          </a:prstGeom>
          <a:solidFill>
            <a:srgbClr val="0071BC"/>
          </a:solidFill>
          <a:ln w="952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t" anchorCtr="0"/>
          <a:lstStyle/>
          <a:p>
            <a:pPr algn="ctr"/>
            <a:r>
              <a:rPr lang="en-US" sz="1400" kern="0" dirty="0">
                <a:solidFill>
                  <a:prstClr val="white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Storage</a:t>
            </a:r>
          </a:p>
        </p:txBody>
      </p:sp>
      <p:sp>
        <p:nvSpPr>
          <p:cNvPr id="45" name="Rounded Rectangle 47">
            <a:extLst>
              <a:ext uri="{FF2B5EF4-FFF2-40B4-BE49-F238E27FC236}">
                <a16:creationId xmlns:a16="http://schemas.microsoft.com/office/drawing/2014/main" id="{184454C5-C2A9-4F5B-B63C-FC889F4C3A59}"/>
              </a:ext>
            </a:extLst>
          </p:cNvPr>
          <p:cNvSpPr/>
          <p:nvPr/>
        </p:nvSpPr>
        <p:spPr>
          <a:xfrm>
            <a:off x="673885" y="5110176"/>
            <a:ext cx="2183751" cy="381000"/>
          </a:xfrm>
          <a:prstGeom prst="roundRect">
            <a:avLst/>
          </a:prstGeom>
          <a:solidFill>
            <a:srgbClr val="0071BC"/>
          </a:solidFill>
          <a:ln w="952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t" anchorCtr="0"/>
          <a:lstStyle/>
          <a:p>
            <a:pPr algn="ctr"/>
            <a:r>
              <a:rPr lang="en-US" sz="1400" kern="0" dirty="0">
                <a:solidFill>
                  <a:prstClr val="white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Servers</a:t>
            </a:r>
          </a:p>
        </p:txBody>
      </p:sp>
      <p:sp>
        <p:nvSpPr>
          <p:cNvPr id="46" name="Rounded Rectangle 48">
            <a:extLst>
              <a:ext uri="{FF2B5EF4-FFF2-40B4-BE49-F238E27FC236}">
                <a16:creationId xmlns:a16="http://schemas.microsoft.com/office/drawing/2014/main" id="{78A2E9C8-DF86-4986-B076-2606AB438911}"/>
              </a:ext>
            </a:extLst>
          </p:cNvPr>
          <p:cNvSpPr/>
          <p:nvPr/>
        </p:nvSpPr>
        <p:spPr>
          <a:xfrm>
            <a:off x="673885" y="6019812"/>
            <a:ext cx="2183751" cy="381000"/>
          </a:xfrm>
          <a:prstGeom prst="roundRect">
            <a:avLst/>
          </a:prstGeom>
          <a:solidFill>
            <a:srgbClr val="0071BC"/>
          </a:solidFill>
          <a:ln w="952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t" anchorCtr="0"/>
          <a:lstStyle/>
          <a:p>
            <a:pPr algn="ctr"/>
            <a:r>
              <a:rPr lang="en-US" sz="1400" kern="0" dirty="0">
                <a:solidFill>
                  <a:prstClr val="white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Networking</a:t>
            </a:r>
          </a:p>
        </p:txBody>
      </p:sp>
      <p:sp>
        <p:nvSpPr>
          <p:cNvPr id="47" name="Rounded Rectangle 49">
            <a:extLst>
              <a:ext uri="{FF2B5EF4-FFF2-40B4-BE49-F238E27FC236}">
                <a16:creationId xmlns:a16="http://schemas.microsoft.com/office/drawing/2014/main" id="{4164DE41-C793-4C56-818E-8EE4945A1689}"/>
              </a:ext>
            </a:extLst>
          </p:cNvPr>
          <p:cNvSpPr/>
          <p:nvPr/>
        </p:nvSpPr>
        <p:spPr>
          <a:xfrm>
            <a:off x="673885" y="4200537"/>
            <a:ext cx="2183751" cy="381000"/>
          </a:xfrm>
          <a:prstGeom prst="roundRect">
            <a:avLst/>
          </a:prstGeom>
          <a:solidFill>
            <a:srgbClr val="0071BC"/>
          </a:solidFill>
          <a:ln w="952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t" anchorCtr="0"/>
          <a:lstStyle/>
          <a:p>
            <a:pPr algn="ctr"/>
            <a:r>
              <a:rPr lang="en-US" sz="1400" kern="0" dirty="0">
                <a:solidFill>
                  <a:prstClr val="white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O/S</a:t>
            </a:r>
          </a:p>
        </p:txBody>
      </p:sp>
      <p:sp>
        <p:nvSpPr>
          <p:cNvPr id="48" name="Rounded Rectangle 50">
            <a:extLst>
              <a:ext uri="{FF2B5EF4-FFF2-40B4-BE49-F238E27FC236}">
                <a16:creationId xmlns:a16="http://schemas.microsoft.com/office/drawing/2014/main" id="{C42234FF-F7FD-473C-9807-714823195398}"/>
              </a:ext>
            </a:extLst>
          </p:cNvPr>
          <p:cNvSpPr/>
          <p:nvPr/>
        </p:nvSpPr>
        <p:spPr>
          <a:xfrm>
            <a:off x="673885" y="3745718"/>
            <a:ext cx="2183751" cy="381000"/>
          </a:xfrm>
          <a:prstGeom prst="roundRect">
            <a:avLst/>
          </a:prstGeom>
          <a:solidFill>
            <a:srgbClr val="0071BC"/>
          </a:solidFill>
          <a:ln w="952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t" anchorCtr="0"/>
          <a:lstStyle/>
          <a:p>
            <a:pPr algn="ctr"/>
            <a:r>
              <a:rPr lang="en-US" sz="1400" kern="0" dirty="0">
                <a:solidFill>
                  <a:prstClr val="white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Database</a:t>
            </a:r>
          </a:p>
        </p:txBody>
      </p:sp>
      <p:sp>
        <p:nvSpPr>
          <p:cNvPr id="49" name="Rounded Rectangle 51">
            <a:extLst>
              <a:ext uri="{FF2B5EF4-FFF2-40B4-BE49-F238E27FC236}">
                <a16:creationId xmlns:a16="http://schemas.microsoft.com/office/drawing/2014/main" id="{CB86B787-7588-4178-84E0-CE58777E665B}"/>
              </a:ext>
            </a:extLst>
          </p:cNvPr>
          <p:cNvSpPr/>
          <p:nvPr/>
        </p:nvSpPr>
        <p:spPr>
          <a:xfrm>
            <a:off x="673885" y="4655357"/>
            <a:ext cx="2183751" cy="381000"/>
          </a:xfrm>
          <a:prstGeom prst="roundRect">
            <a:avLst/>
          </a:prstGeom>
          <a:solidFill>
            <a:srgbClr val="0071BC"/>
          </a:solidFill>
          <a:ln w="952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t" anchorCtr="0"/>
          <a:lstStyle/>
          <a:p>
            <a:pPr algn="ctr"/>
            <a:r>
              <a:rPr lang="en-US" sz="1400" kern="0" dirty="0">
                <a:solidFill>
                  <a:prstClr val="white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Virtualization</a:t>
            </a:r>
          </a:p>
        </p:txBody>
      </p:sp>
      <p:sp>
        <p:nvSpPr>
          <p:cNvPr id="50" name="Rounded Rectangle 52">
            <a:extLst>
              <a:ext uri="{FF2B5EF4-FFF2-40B4-BE49-F238E27FC236}">
                <a16:creationId xmlns:a16="http://schemas.microsoft.com/office/drawing/2014/main" id="{FFC8DB86-E6AD-459E-9238-636085558919}"/>
              </a:ext>
            </a:extLst>
          </p:cNvPr>
          <p:cNvSpPr/>
          <p:nvPr/>
        </p:nvSpPr>
        <p:spPr>
          <a:xfrm>
            <a:off x="673885" y="2836080"/>
            <a:ext cx="2183751" cy="381000"/>
          </a:xfrm>
          <a:prstGeom prst="roundRect">
            <a:avLst/>
          </a:prstGeom>
          <a:solidFill>
            <a:srgbClr val="0071BC"/>
          </a:solidFill>
          <a:ln w="952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t" anchorCtr="0"/>
          <a:lstStyle/>
          <a:p>
            <a:pPr algn="ctr"/>
            <a:r>
              <a:rPr lang="en-US" sz="1400" kern="0" dirty="0">
                <a:solidFill>
                  <a:prstClr val="white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Runtime</a:t>
            </a:r>
          </a:p>
        </p:txBody>
      </p:sp>
      <p:sp>
        <p:nvSpPr>
          <p:cNvPr id="51" name="Rounded Rectangle 53">
            <a:extLst>
              <a:ext uri="{FF2B5EF4-FFF2-40B4-BE49-F238E27FC236}">
                <a16:creationId xmlns:a16="http://schemas.microsoft.com/office/drawing/2014/main" id="{EB7FF695-897A-45EE-88EC-D1652C4FE6A4}"/>
              </a:ext>
            </a:extLst>
          </p:cNvPr>
          <p:cNvSpPr/>
          <p:nvPr/>
        </p:nvSpPr>
        <p:spPr>
          <a:xfrm>
            <a:off x="673885" y="3290900"/>
            <a:ext cx="2183751" cy="381000"/>
          </a:xfrm>
          <a:prstGeom prst="roundRect">
            <a:avLst/>
          </a:prstGeom>
          <a:solidFill>
            <a:srgbClr val="0071BC"/>
          </a:solidFill>
          <a:ln w="952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t" anchorCtr="0"/>
          <a:lstStyle/>
          <a:p>
            <a:pPr algn="ctr"/>
            <a:r>
              <a:rPr lang="en-US" sz="1400" kern="0" dirty="0">
                <a:solidFill>
                  <a:prstClr val="white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Middleware</a:t>
            </a:r>
          </a:p>
        </p:txBody>
      </p:sp>
      <p:sp>
        <p:nvSpPr>
          <p:cNvPr id="52" name="Rounded Rectangle 54">
            <a:extLst>
              <a:ext uri="{FF2B5EF4-FFF2-40B4-BE49-F238E27FC236}">
                <a16:creationId xmlns:a16="http://schemas.microsoft.com/office/drawing/2014/main" id="{E05CE539-1C92-449A-9C69-096EA619F602}"/>
              </a:ext>
            </a:extLst>
          </p:cNvPr>
          <p:cNvSpPr/>
          <p:nvPr/>
        </p:nvSpPr>
        <p:spPr>
          <a:xfrm>
            <a:off x="6476861" y="1752058"/>
            <a:ext cx="1828324" cy="762542"/>
          </a:xfrm>
          <a:prstGeom prst="round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algn="ctr">
              <a:defRPr/>
            </a:pPr>
            <a:r>
              <a:rPr lang="en-US" sz="3200" b="1" kern="0" dirty="0" err="1">
                <a:solidFill>
                  <a:prstClr val="black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PaaS</a:t>
            </a:r>
            <a:endParaRPr lang="en-US" sz="3200" b="1" kern="0" dirty="0">
              <a:solidFill>
                <a:prstClr val="black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Rounded Rectangle 55">
            <a:extLst>
              <a:ext uri="{FF2B5EF4-FFF2-40B4-BE49-F238E27FC236}">
                <a16:creationId xmlns:a16="http://schemas.microsoft.com/office/drawing/2014/main" id="{BB476B27-B39E-4C00-BCAF-C0F55269FE89}"/>
              </a:ext>
            </a:extLst>
          </p:cNvPr>
          <p:cNvSpPr/>
          <p:nvPr/>
        </p:nvSpPr>
        <p:spPr>
          <a:xfrm>
            <a:off x="6313428" y="5564998"/>
            <a:ext cx="2183751" cy="381000"/>
          </a:xfrm>
          <a:prstGeom prst="roundRect">
            <a:avLst/>
          </a:prstGeom>
          <a:solidFill>
            <a:srgbClr val="FF5300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88"/>
            <a:r>
              <a:rPr lang="en-US" sz="1400" dirty="0">
                <a:solidFill>
                  <a:prstClr val="white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Storage</a:t>
            </a:r>
          </a:p>
        </p:txBody>
      </p:sp>
      <p:sp>
        <p:nvSpPr>
          <p:cNvPr id="54" name="Rounded Rectangle 56">
            <a:extLst>
              <a:ext uri="{FF2B5EF4-FFF2-40B4-BE49-F238E27FC236}">
                <a16:creationId xmlns:a16="http://schemas.microsoft.com/office/drawing/2014/main" id="{07BDE854-AB56-45BD-95A9-561540748851}"/>
              </a:ext>
            </a:extLst>
          </p:cNvPr>
          <p:cNvSpPr/>
          <p:nvPr/>
        </p:nvSpPr>
        <p:spPr>
          <a:xfrm>
            <a:off x="6313428" y="5110179"/>
            <a:ext cx="2183751" cy="381000"/>
          </a:xfrm>
          <a:prstGeom prst="roundRect">
            <a:avLst/>
          </a:prstGeom>
          <a:solidFill>
            <a:srgbClr val="FF5300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88"/>
            <a:r>
              <a:rPr lang="en-US" sz="1400" dirty="0">
                <a:solidFill>
                  <a:prstClr val="white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Servers</a:t>
            </a:r>
          </a:p>
        </p:txBody>
      </p:sp>
      <p:sp>
        <p:nvSpPr>
          <p:cNvPr id="55" name="Rounded Rectangle 57">
            <a:extLst>
              <a:ext uri="{FF2B5EF4-FFF2-40B4-BE49-F238E27FC236}">
                <a16:creationId xmlns:a16="http://schemas.microsoft.com/office/drawing/2014/main" id="{D9FED6E1-C967-4803-83C1-D6602A7621BD}"/>
              </a:ext>
            </a:extLst>
          </p:cNvPr>
          <p:cNvSpPr/>
          <p:nvPr/>
        </p:nvSpPr>
        <p:spPr>
          <a:xfrm>
            <a:off x="6313428" y="6019815"/>
            <a:ext cx="2183751" cy="381000"/>
          </a:xfrm>
          <a:prstGeom prst="roundRect">
            <a:avLst/>
          </a:prstGeom>
          <a:solidFill>
            <a:srgbClr val="FF5300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88"/>
            <a:r>
              <a:rPr lang="en-US" sz="1400" dirty="0">
                <a:solidFill>
                  <a:prstClr val="white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Networking</a:t>
            </a:r>
          </a:p>
        </p:txBody>
      </p:sp>
      <p:sp>
        <p:nvSpPr>
          <p:cNvPr id="56" name="Rounded Rectangle 58">
            <a:extLst>
              <a:ext uri="{FF2B5EF4-FFF2-40B4-BE49-F238E27FC236}">
                <a16:creationId xmlns:a16="http://schemas.microsoft.com/office/drawing/2014/main" id="{0268ED1A-5D04-495F-9E38-730B3CC60E92}"/>
              </a:ext>
            </a:extLst>
          </p:cNvPr>
          <p:cNvSpPr/>
          <p:nvPr/>
        </p:nvSpPr>
        <p:spPr>
          <a:xfrm>
            <a:off x="6313428" y="4200540"/>
            <a:ext cx="2183751" cy="381000"/>
          </a:xfrm>
          <a:prstGeom prst="roundRect">
            <a:avLst/>
          </a:prstGeom>
          <a:solidFill>
            <a:srgbClr val="FF5300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88"/>
            <a:r>
              <a:rPr lang="en-US" sz="1400" dirty="0">
                <a:solidFill>
                  <a:prstClr val="white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O/S</a:t>
            </a:r>
          </a:p>
        </p:txBody>
      </p:sp>
      <p:sp>
        <p:nvSpPr>
          <p:cNvPr id="57" name="Rounded Rectangle 59">
            <a:extLst>
              <a:ext uri="{FF2B5EF4-FFF2-40B4-BE49-F238E27FC236}">
                <a16:creationId xmlns:a16="http://schemas.microsoft.com/office/drawing/2014/main" id="{3673F2F7-7063-4CB2-9BB8-FE7E71EEC155}"/>
              </a:ext>
            </a:extLst>
          </p:cNvPr>
          <p:cNvSpPr/>
          <p:nvPr/>
        </p:nvSpPr>
        <p:spPr>
          <a:xfrm>
            <a:off x="6313428" y="3745721"/>
            <a:ext cx="2183751" cy="381000"/>
          </a:xfrm>
          <a:prstGeom prst="roundRect">
            <a:avLst/>
          </a:prstGeom>
          <a:solidFill>
            <a:srgbClr val="FF5300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88"/>
            <a:r>
              <a:rPr lang="en-US" sz="1400" dirty="0">
                <a:solidFill>
                  <a:prstClr val="white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Database</a:t>
            </a:r>
          </a:p>
        </p:txBody>
      </p:sp>
      <p:sp>
        <p:nvSpPr>
          <p:cNvPr id="58" name="Rounded Rectangle 60">
            <a:extLst>
              <a:ext uri="{FF2B5EF4-FFF2-40B4-BE49-F238E27FC236}">
                <a16:creationId xmlns:a16="http://schemas.microsoft.com/office/drawing/2014/main" id="{CD35E8C1-5CE3-4A73-BFBF-9998F3120DD5}"/>
              </a:ext>
            </a:extLst>
          </p:cNvPr>
          <p:cNvSpPr/>
          <p:nvPr/>
        </p:nvSpPr>
        <p:spPr>
          <a:xfrm>
            <a:off x="6313428" y="4655360"/>
            <a:ext cx="2183751" cy="381000"/>
          </a:xfrm>
          <a:prstGeom prst="roundRect">
            <a:avLst/>
          </a:prstGeom>
          <a:solidFill>
            <a:srgbClr val="FF5300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88"/>
            <a:r>
              <a:rPr lang="en-US" sz="1400" dirty="0">
                <a:solidFill>
                  <a:prstClr val="white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Virtualization</a:t>
            </a:r>
          </a:p>
        </p:txBody>
      </p:sp>
      <p:sp>
        <p:nvSpPr>
          <p:cNvPr id="59" name="Rounded Rectangle 61">
            <a:extLst>
              <a:ext uri="{FF2B5EF4-FFF2-40B4-BE49-F238E27FC236}">
                <a16:creationId xmlns:a16="http://schemas.microsoft.com/office/drawing/2014/main" id="{EA87232F-DF03-4BF5-95DA-506D1A653279}"/>
              </a:ext>
            </a:extLst>
          </p:cNvPr>
          <p:cNvSpPr/>
          <p:nvPr/>
        </p:nvSpPr>
        <p:spPr>
          <a:xfrm>
            <a:off x="6313428" y="3290902"/>
            <a:ext cx="2183751" cy="381000"/>
          </a:xfrm>
          <a:prstGeom prst="roundRect">
            <a:avLst/>
          </a:prstGeom>
          <a:solidFill>
            <a:srgbClr val="FF5300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88"/>
            <a:r>
              <a:rPr lang="en-US" sz="1400" dirty="0">
                <a:solidFill>
                  <a:prstClr val="white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Middleware</a:t>
            </a:r>
          </a:p>
        </p:txBody>
      </p:sp>
      <p:sp>
        <p:nvSpPr>
          <p:cNvPr id="60" name="Left Brace 59">
            <a:extLst>
              <a:ext uri="{FF2B5EF4-FFF2-40B4-BE49-F238E27FC236}">
                <a16:creationId xmlns:a16="http://schemas.microsoft.com/office/drawing/2014/main" id="{2FDCA335-93A7-4A4E-AE53-ED6AE9210BB0}"/>
              </a:ext>
            </a:extLst>
          </p:cNvPr>
          <p:cNvSpPr/>
          <p:nvPr/>
        </p:nvSpPr>
        <p:spPr>
          <a:xfrm flipH="1">
            <a:off x="11339459" y="2362200"/>
            <a:ext cx="266672" cy="4046872"/>
          </a:xfrm>
          <a:prstGeom prst="leftBrace">
            <a:avLst>
              <a:gd name="adj1" fmla="val 0"/>
              <a:gd name="adj2" fmla="val 50000"/>
            </a:avLst>
          </a:prstGeom>
          <a:noFill/>
          <a:ln w="38100" cap="flat" cmpd="sng" algn="ctr">
            <a:solidFill>
              <a:srgbClr val="FF53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b="1" kern="0" dirty="0">
              <a:solidFill>
                <a:prstClr val="black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Left Brace 60">
            <a:extLst>
              <a:ext uri="{FF2B5EF4-FFF2-40B4-BE49-F238E27FC236}">
                <a16:creationId xmlns:a16="http://schemas.microsoft.com/office/drawing/2014/main" id="{104AF6B8-34AB-4B0E-BDF4-50757353AB63}"/>
              </a:ext>
            </a:extLst>
          </p:cNvPr>
          <p:cNvSpPr/>
          <p:nvPr/>
        </p:nvSpPr>
        <p:spPr>
          <a:xfrm>
            <a:off x="477547" y="2381262"/>
            <a:ext cx="183785" cy="4019551"/>
          </a:xfrm>
          <a:prstGeom prst="leftBrace">
            <a:avLst>
              <a:gd name="adj1" fmla="val 0"/>
              <a:gd name="adj2" fmla="val 50000"/>
            </a:avLst>
          </a:prstGeom>
          <a:noFill/>
          <a:ln w="9525" cap="flat" cmpd="sng" algn="ctr">
            <a:solidFill>
              <a:srgbClr val="D7FEFD">
                <a:satMod val="12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b="1" kern="0" dirty="0">
              <a:solidFill>
                <a:prstClr val="black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F25AF0-6802-446A-99AA-859EE832E830}"/>
              </a:ext>
            </a:extLst>
          </p:cNvPr>
          <p:cNvSpPr txBox="1"/>
          <p:nvPr/>
        </p:nvSpPr>
        <p:spPr>
          <a:xfrm flipH="1">
            <a:off x="11562859" y="3074547"/>
            <a:ext cx="461665" cy="263950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MANAGED BY VENDOR</a:t>
            </a:r>
            <a:endParaRPr lang="en-US" sz="2000" b="1" kern="0" dirty="0">
              <a:solidFill>
                <a:prstClr val="black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9703A39-4C76-4012-A3E7-34AA2A91181E}"/>
              </a:ext>
            </a:extLst>
          </p:cNvPr>
          <p:cNvSpPr txBox="1"/>
          <p:nvPr/>
        </p:nvSpPr>
        <p:spPr>
          <a:xfrm>
            <a:off x="56866" y="3124200"/>
            <a:ext cx="461665" cy="263790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prstClr val="black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YOUR TEAM MANAGES</a:t>
            </a:r>
          </a:p>
        </p:txBody>
      </p:sp>
      <p:sp>
        <p:nvSpPr>
          <p:cNvPr id="64" name="Left Brace 63">
            <a:extLst>
              <a:ext uri="{FF2B5EF4-FFF2-40B4-BE49-F238E27FC236}">
                <a16:creationId xmlns:a16="http://schemas.microsoft.com/office/drawing/2014/main" id="{49FFB852-C089-4654-8FC0-C014C95C1CA6}"/>
              </a:ext>
            </a:extLst>
          </p:cNvPr>
          <p:cNvSpPr/>
          <p:nvPr/>
        </p:nvSpPr>
        <p:spPr>
          <a:xfrm>
            <a:off x="412411" y="2362200"/>
            <a:ext cx="273390" cy="4046872"/>
          </a:xfrm>
          <a:prstGeom prst="leftBrace">
            <a:avLst>
              <a:gd name="adj1" fmla="val 0"/>
              <a:gd name="adj2" fmla="val 50000"/>
            </a:avLst>
          </a:prstGeom>
          <a:noFill/>
          <a:ln w="38100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b="1" kern="0" dirty="0">
              <a:solidFill>
                <a:prstClr val="black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5" name="Left Brace 64">
            <a:extLst>
              <a:ext uri="{FF2B5EF4-FFF2-40B4-BE49-F238E27FC236}">
                <a16:creationId xmlns:a16="http://schemas.microsoft.com/office/drawing/2014/main" id="{2EBDDAFE-EA5A-41BB-9CAE-04FF10621A05}"/>
              </a:ext>
            </a:extLst>
          </p:cNvPr>
          <p:cNvSpPr/>
          <p:nvPr/>
        </p:nvSpPr>
        <p:spPr>
          <a:xfrm flipH="1">
            <a:off x="8509678" y="3290899"/>
            <a:ext cx="189417" cy="3118172"/>
          </a:xfrm>
          <a:prstGeom prst="leftBrace">
            <a:avLst>
              <a:gd name="adj1" fmla="val 0"/>
              <a:gd name="adj2" fmla="val 50000"/>
            </a:avLst>
          </a:prstGeom>
          <a:ln w="38100">
            <a:solidFill>
              <a:srgbClr val="FF53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67A7126-DFC5-4625-B8CE-6A4C55B05CC1}"/>
              </a:ext>
            </a:extLst>
          </p:cNvPr>
          <p:cNvSpPr txBox="1"/>
          <p:nvPr/>
        </p:nvSpPr>
        <p:spPr>
          <a:xfrm flipH="1">
            <a:off x="8644502" y="3940880"/>
            <a:ext cx="400110" cy="178497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Managed by vendor</a:t>
            </a:r>
          </a:p>
        </p:txBody>
      </p:sp>
      <p:sp>
        <p:nvSpPr>
          <p:cNvPr id="67" name="Rounded Rectangle 69">
            <a:extLst>
              <a:ext uri="{FF2B5EF4-FFF2-40B4-BE49-F238E27FC236}">
                <a16:creationId xmlns:a16="http://schemas.microsoft.com/office/drawing/2014/main" id="{12E90538-8531-44E7-8491-3D05CE8A5C9C}"/>
              </a:ext>
            </a:extLst>
          </p:cNvPr>
          <p:cNvSpPr/>
          <p:nvPr/>
        </p:nvSpPr>
        <p:spPr>
          <a:xfrm>
            <a:off x="3606711" y="1752058"/>
            <a:ext cx="1828324" cy="762542"/>
          </a:xfrm>
          <a:prstGeom prst="round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algn="ctr">
              <a:defRPr/>
            </a:pPr>
            <a:r>
              <a:rPr lang="en-US" sz="3200" b="1" kern="0" dirty="0" err="1">
                <a:solidFill>
                  <a:prstClr val="black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IaaS</a:t>
            </a:r>
            <a:endParaRPr lang="en-US" sz="3200" b="1" kern="0" dirty="0">
              <a:solidFill>
                <a:prstClr val="black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Top Arrow">
            <a:extLst>
              <a:ext uri="{FF2B5EF4-FFF2-40B4-BE49-F238E27FC236}">
                <a16:creationId xmlns:a16="http://schemas.microsoft.com/office/drawing/2014/main" id="{DF815A2B-EB85-4B3D-A9D9-88089D855325}"/>
              </a:ext>
            </a:extLst>
          </p:cNvPr>
          <p:cNvSpPr/>
          <p:nvPr/>
        </p:nvSpPr>
        <p:spPr>
          <a:xfrm>
            <a:off x="673892" y="990600"/>
            <a:ext cx="10665554" cy="762000"/>
          </a:xfrm>
          <a:prstGeom prst="leftRightArrow">
            <a:avLst>
              <a:gd name="adj1" fmla="val 45387"/>
              <a:gd name="adj2" fmla="val 46429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63">
              <a:lnSpc>
                <a:spcPct val="90000"/>
              </a:lnSpc>
              <a:tabLst>
                <a:tab pos="7602538" algn="l"/>
              </a:tabLst>
            </a:pPr>
            <a:r>
              <a:rPr 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" pitchFamily="34" charset="0"/>
              </a:rPr>
              <a:t> Higher Cost &amp; More Control	Lower Cost &amp; Higher Agility</a:t>
            </a:r>
          </a:p>
        </p:txBody>
      </p:sp>
    </p:spTree>
    <p:extLst>
      <p:ext uri="{BB962C8B-B14F-4D97-AF65-F5344CB8AC3E}">
        <p14:creationId xmlns:p14="http://schemas.microsoft.com/office/powerpoint/2010/main" val="394285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52" grpId="0"/>
      <p:bldP spid="67" grpId="0"/>
      <p:bldP spid="6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59"/>
          <a:stretch/>
        </p:blipFill>
        <p:spPr>
          <a:xfrm>
            <a:off x="0" y="0"/>
            <a:ext cx="12192000" cy="1584101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27"/>
          <a:stretch/>
        </p:blipFill>
        <p:spPr>
          <a:xfrm>
            <a:off x="-148932" y="6525590"/>
            <a:ext cx="12563427" cy="66481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D0C989-08AE-4655-8378-E592B1730CD6}"/>
              </a:ext>
            </a:extLst>
          </p:cNvPr>
          <p:cNvCxnSpPr/>
          <p:nvPr/>
        </p:nvCxnSpPr>
        <p:spPr>
          <a:xfrm flipH="1">
            <a:off x="2823841" y="4127659"/>
            <a:ext cx="6568440" cy="0"/>
          </a:xfrm>
          <a:prstGeom prst="line">
            <a:avLst/>
          </a:prstGeom>
          <a:ln w="28575">
            <a:solidFill>
              <a:srgbClr val="00BCF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4A161E-AC86-48A5-9847-55BA3C473732}"/>
              </a:ext>
            </a:extLst>
          </p:cNvPr>
          <p:cNvCxnSpPr/>
          <p:nvPr/>
        </p:nvCxnSpPr>
        <p:spPr>
          <a:xfrm flipH="1">
            <a:off x="2766691" y="1830647"/>
            <a:ext cx="6568440" cy="0"/>
          </a:xfrm>
          <a:prstGeom prst="line">
            <a:avLst/>
          </a:prstGeom>
          <a:ln w="28575">
            <a:solidFill>
              <a:srgbClr val="00BCF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F0D9F06-E20B-4D78-993F-695B8C651B95}"/>
              </a:ext>
            </a:extLst>
          </p:cNvPr>
          <p:cNvSpPr/>
          <p:nvPr/>
        </p:nvSpPr>
        <p:spPr>
          <a:xfrm>
            <a:off x="4319481" y="5361775"/>
            <a:ext cx="4659739" cy="983693"/>
          </a:xfrm>
          <a:prstGeom prst="rect">
            <a:avLst/>
          </a:prstGeom>
        </p:spPr>
        <p:txBody>
          <a:bodyPr wrap="square" lIns="179285" tIns="143428" rIns="179285" bIns="143428">
            <a:spAutoFit/>
          </a:bodyPr>
          <a:lstStyle/>
          <a:p>
            <a:pPr marL="0" marR="0" lvl="0" indent="0" algn="l" defTabSz="9141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1" i="0" u="none" strike="noStrike" kern="0" cap="none" spc="0" normalizeH="0" baseline="0" noProof="0" dirty="0">
                <a:ln w="3175">
                  <a:noFill/>
                </a:ln>
                <a:solidFill>
                  <a:srgbClr val="001F5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Openness and flexibility</a:t>
            </a:r>
          </a:p>
          <a:p>
            <a:pPr marL="0" marR="0" lvl="0" indent="0" algn="l" defTabSz="9141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82143">
                      <a:srgbClr val="505050"/>
                    </a:gs>
                    <a:gs pos="5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Build freely, deploy anywhere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502552-E51C-4565-8FB5-3A410E90C841}"/>
              </a:ext>
            </a:extLst>
          </p:cNvPr>
          <p:cNvSpPr/>
          <p:nvPr/>
        </p:nvSpPr>
        <p:spPr>
          <a:xfrm>
            <a:off x="4345745" y="3143966"/>
            <a:ext cx="4121890" cy="983693"/>
          </a:xfrm>
          <a:prstGeom prst="rect">
            <a:avLst/>
          </a:prstGeom>
        </p:spPr>
        <p:txBody>
          <a:bodyPr wrap="square" lIns="179285" tIns="143428" rIns="179285" bIns="143428">
            <a:spAutoFit/>
          </a:bodyPr>
          <a:lstStyle/>
          <a:p>
            <a:pPr marL="0" marR="0" lvl="0" indent="0" algn="l" defTabSz="9141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1" i="0" u="none" strike="noStrike" kern="0" cap="none" spc="0" normalizeH="0" baseline="0" noProof="0" dirty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Data and intelligence</a:t>
            </a:r>
          </a:p>
          <a:p>
            <a:pPr marL="0" marR="0" lvl="0" indent="0" algn="l" defTabSz="9141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82143">
                      <a:srgbClr val="505050"/>
                    </a:gs>
                    <a:gs pos="5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Power decisions &amp; apps with insights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4463D8-A089-4332-B0C5-3FA780105955}"/>
              </a:ext>
            </a:extLst>
          </p:cNvPr>
          <p:cNvSpPr/>
          <p:nvPr/>
        </p:nvSpPr>
        <p:spPr>
          <a:xfrm>
            <a:off x="4319482" y="4243142"/>
            <a:ext cx="2745198" cy="983693"/>
          </a:xfrm>
          <a:prstGeom prst="rect">
            <a:avLst/>
          </a:prstGeom>
        </p:spPr>
        <p:txBody>
          <a:bodyPr wrap="square" lIns="179285" tIns="143428" rIns="179285" bIns="143428">
            <a:spAutoFit/>
          </a:bodyPr>
          <a:lstStyle/>
          <a:p>
            <a:pPr marL="0" marR="0" lvl="0" indent="0" algn="l" defTabSz="9141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1" i="0" u="none" strike="noStrike" kern="0" cap="none" spc="0" normalizeH="0" baseline="0" noProof="0" dirty="0">
                <a:ln w="3175">
                  <a:noFill/>
                </a:ln>
                <a:solidFill>
                  <a:srgbClr val="00BCF3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Trust</a:t>
            </a:r>
          </a:p>
          <a:p>
            <a:pPr marL="0" marR="0" lvl="0" indent="0" algn="l" defTabSz="9141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82143">
                      <a:srgbClr val="505050"/>
                    </a:gs>
                    <a:gs pos="5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Protect your business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E51E67-6DAC-4FFD-9ABA-38491ACF78C9}"/>
              </a:ext>
            </a:extLst>
          </p:cNvPr>
          <p:cNvSpPr/>
          <p:nvPr/>
        </p:nvSpPr>
        <p:spPr>
          <a:xfrm>
            <a:off x="4345745" y="1961710"/>
            <a:ext cx="4659739" cy="983693"/>
          </a:xfrm>
          <a:prstGeom prst="rect">
            <a:avLst/>
          </a:prstGeom>
        </p:spPr>
        <p:txBody>
          <a:bodyPr wrap="square" lIns="179285" tIns="143428" rIns="179285" bIns="143428">
            <a:spAutoFit/>
          </a:bodyPr>
          <a:lstStyle/>
          <a:p>
            <a:pPr marL="0" marR="0" lvl="0" indent="0" algn="l" defTabSz="9141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1" i="0" u="none" strike="noStrike" kern="0" cap="none" spc="0" normalizeH="0" baseline="0" noProof="0" dirty="0">
                <a:ln w="3175">
                  <a:noFill/>
                </a:ln>
                <a:solidFill>
                  <a:srgbClr val="00188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Application innovation</a:t>
            </a:r>
          </a:p>
          <a:p>
            <a:pPr marL="0" marR="0" lvl="0" indent="0" algn="l" defTabSz="9141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82143">
                      <a:srgbClr val="505050"/>
                    </a:gs>
                    <a:gs pos="5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Accelerate innovation with the cloud</a:t>
            </a: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7BA96712-3A73-4FBC-B664-14B29C5827BA}"/>
              </a:ext>
            </a:extLst>
          </p:cNvPr>
          <p:cNvSpPr>
            <a:spLocks noEditPoints="1"/>
          </p:cNvSpPr>
          <p:nvPr/>
        </p:nvSpPr>
        <p:spPr bwMode="auto">
          <a:xfrm>
            <a:off x="3765383" y="3388665"/>
            <a:ext cx="317866" cy="529540"/>
          </a:xfrm>
          <a:custGeom>
            <a:avLst/>
            <a:gdLst>
              <a:gd name="T0" fmla="*/ 3350 w 4863"/>
              <a:gd name="T1" fmla="*/ 5119 h 8104"/>
              <a:gd name="T2" fmla="*/ 4053 w 4863"/>
              <a:gd name="T3" fmla="*/ 3572 h 8104"/>
              <a:gd name="T4" fmla="*/ 4053 w 4863"/>
              <a:gd name="T5" fmla="*/ 3572 h 8104"/>
              <a:gd name="T6" fmla="*/ 4431 w 4863"/>
              <a:gd name="T7" fmla="*/ 2399 h 8104"/>
              <a:gd name="T8" fmla="*/ 2432 w 4863"/>
              <a:gd name="T9" fmla="*/ 427 h 8104"/>
              <a:gd name="T10" fmla="*/ 433 w 4863"/>
              <a:gd name="T11" fmla="*/ 2399 h 8104"/>
              <a:gd name="T12" fmla="*/ 811 w 4863"/>
              <a:gd name="T13" fmla="*/ 3572 h 8104"/>
              <a:gd name="T14" fmla="*/ 811 w 4863"/>
              <a:gd name="T15" fmla="*/ 3572 h 8104"/>
              <a:gd name="T16" fmla="*/ 1459 w 4863"/>
              <a:gd name="T17" fmla="*/ 5119 h 8104"/>
              <a:gd name="T18" fmla="*/ 3350 w 4863"/>
              <a:gd name="T19" fmla="*/ 5119 h 8104"/>
              <a:gd name="T20" fmla="*/ 487 w 4863"/>
              <a:gd name="T21" fmla="*/ 3839 h 8104"/>
              <a:gd name="T22" fmla="*/ 0 w 4863"/>
              <a:gd name="T23" fmla="*/ 2399 h 8104"/>
              <a:gd name="T24" fmla="*/ 2432 w 4863"/>
              <a:gd name="T25" fmla="*/ 0 h 8104"/>
              <a:gd name="T26" fmla="*/ 4863 w 4863"/>
              <a:gd name="T27" fmla="*/ 2399 h 8104"/>
              <a:gd name="T28" fmla="*/ 4377 w 4863"/>
              <a:gd name="T29" fmla="*/ 3839 h 8104"/>
              <a:gd name="T30" fmla="*/ 4377 w 4863"/>
              <a:gd name="T31" fmla="*/ 3839 h 8104"/>
              <a:gd name="T32" fmla="*/ 4183 w 4863"/>
              <a:gd name="T33" fmla="*/ 4091 h 8104"/>
              <a:gd name="T34" fmla="*/ 3782 w 4863"/>
              <a:gd name="T35" fmla="*/ 5332 h 8104"/>
              <a:gd name="T36" fmla="*/ 3728 w 4863"/>
              <a:gd name="T37" fmla="*/ 5545 h 8104"/>
              <a:gd name="T38" fmla="*/ 1081 w 4863"/>
              <a:gd name="T39" fmla="*/ 5545 h 8104"/>
              <a:gd name="T40" fmla="*/ 1081 w 4863"/>
              <a:gd name="T41" fmla="*/ 5332 h 8104"/>
              <a:gd name="T42" fmla="*/ 487 w 4863"/>
              <a:gd name="T43" fmla="*/ 3839 h 8104"/>
              <a:gd name="T44" fmla="*/ 3296 w 4863"/>
              <a:gd name="T45" fmla="*/ 8104 h 8104"/>
              <a:gd name="T46" fmla="*/ 3296 w 4863"/>
              <a:gd name="T47" fmla="*/ 7678 h 8104"/>
              <a:gd name="T48" fmla="*/ 1567 w 4863"/>
              <a:gd name="T49" fmla="*/ 7678 h 8104"/>
              <a:gd name="T50" fmla="*/ 1567 w 4863"/>
              <a:gd name="T51" fmla="*/ 8104 h 8104"/>
              <a:gd name="T52" fmla="*/ 3296 w 4863"/>
              <a:gd name="T53" fmla="*/ 8104 h 8104"/>
              <a:gd name="T54" fmla="*/ 3566 w 4863"/>
              <a:gd name="T55" fmla="*/ 6878 h 8104"/>
              <a:gd name="T56" fmla="*/ 1297 w 4863"/>
              <a:gd name="T57" fmla="*/ 6878 h 8104"/>
              <a:gd name="T58" fmla="*/ 1297 w 4863"/>
              <a:gd name="T59" fmla="*/ 7305 h 8104"/>
              <a:gd name="T60" fmla="*/ 3566 w 4863"/>
              <a:gd name="T61" fmla="*/ 7305 h 8104"/>
              <a:gd name="T62" fmla="*/ 3566 w 4863"/>
              <a:gd name="T63" fmla="*/ 6878 h 8104"/>
              <a:gd name="T64" fmla="*/ 3566 w 4863"/>
              <a:gd name="T65" fmla="*/ 6452 h 8104"/>
              <a:gd name="T66" fmla="*/ 1297 w 4863"/>
              <a:gd name="T67" fmla="*/ 6452 h 8104"/>
              <a:gd name="T68" fmla="*/ 1297 w 4863"/>
              <a:gd name="T69" fmla="*/ 6025 h 8104"/>
              <a:gd name="T70" fmla="*/ 3566 w 4863"/>
              <a:gd name="T71" fmla="*/ 6025 h 8104"/>
              <a:gd name="T72" fmla="*/ 3566 w 4863"/>
              <a:gd name="T73" fmla="*/ 6452 h 8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863" h="8104">
                <a:moveTo>
                  <a:pt x="3350" y="5119"/>
                </a:moveTo>
                <a:cubicBezTo>
                  <a:pt x="3404" y="4799"/>
                  <a:pt x="3566" y="4159"/>
                  <a:pt x="4053" y="3572"/>
                </a:cubicBezTo>
                <a:cubicBezTo>
                  <a:pt x="4053" y="3572"/>
                  <a:pt x="4053" y="3572"/>
                  <a:pt x="4053" y="3572"/>
                </a:cubicBezTo>
                <a:cubicBezTo>
                  <a:pt x="4269" y="3252"/>
                  <a:pt x="4431" y="2826"/>
                  <a:pt x="4431" y="2399"/>
                </a:cubicBezTo>
                <a:cubicBezTo>
                  <a:pt x="4431" y="1333"/>
                  <a:pt x="3512" y="427"/>
                  <a:pt x="2432" y="427"/>
                </a:cubicBezTo>
                <a:cubicBezTo>
                  <a:pt x="1297" y="427"/>
                  <a:pt x="433" y="1333"/>
                  <a:pt x="433" y="2399"/>
                </a:cubicBezTo>
                <a:cubicBezTo>
                  <a:pt x="433" y="2826"/>
                  <a:pt x="541" y="3252"/>
                  <a:pt x="811" y="3572"/>
                </a:cubicBezTo>
                <a:cubicBezTo>
                  <a:pt x="811" y="3572"/>
                  <a:pt x="811" y="3572"/>
                  <a:pt x="811" y="3572"/>
                </a:cubicBezTo>
                <a:cubicBezTo>
                  <a:pt x="1243" y="4159"/>
                  <a:pt x="1405" y="4799"/>
                  <a:pt x="1459" y="5119"/>
                </a:cubicBezTo>
                <a:lnTo>
                  <a:pt x="3350" y="5119"/>
                </a:lnTo>
                <a:close/>
                <a:moveTo>
                  <a:pt x="487" y="3839"/>
                </a:moveTo>
                <a:cubicBezTo>
                  <a:pt x="162" y="3412"/>
                  <a:pt x="0" y="2933"/>
                  <a:pt x="0" y="2399"/>
                </a:cubicBezTo>
                <a:cubicBezTo>
                  <a:pt x="0" y="1120"/>
                  <a:pt x="1081" y="0"/>
                  <a:pt x="2432" y="0"/>
                </a:cubicBezTo>
                <a:cubicBezTo>
                  <a:pt x="3782" y="0"/>
                  <a:pt x="4863" y="1120"/>
                  <a:pt x="4863" y="2399"/>
                </a:cubicBezTo>
                <a:cubicBezTo>
                  <a:pt x="4863" y="2933"/>
                  <a:pt x="4701" y="3412"/>
                  <a:pt x="4377" y="3839"/>
                </a:cubicBezTo>
                <a:cubicBezTo>
                  <a:pt x="4377" y="3839"/>
                  <a:pt x="4377" y="3839"/>
                  <a:pt x="4377" y="3839"/>
                </a:cubicBezTo>
                <a:cubicBezTo>
                  <a:pt x="4301" y="3914"/>
                  <a:pt x="4235" y="3998"/>
                  <a:pt x="4183" y="4091"/>
                </a:cubicBezTo>
                <a:cubicBezTo>
                  <a:pt x="3829" y="4733"/>
                  <a:pt x="3782" y="5332"/>
                  <a:pt x="3782" y="5332"/>
                </a:cubicBezTo>
                <a:cubicBezTo>
                  <a:pt x="3728" y="5545"/>
                  <a:pt x="3728" y="5545"/>
                  <a:pt x="3728" y="5545"/>
                </a:cubicBezTo>
                <a:cubicBezTo>
                  <a:pt x="1081" y="5545"/>
                  <a:pt x="1081" y="5545"/>
                  <a:pt x="1081" y="5545"/>
                </a:cubicBezTo>
                <a:cubicBezTo>
                  <a:pt x="1081" y="5332"/>
                  <a:pt x="1081" y="5332"/>
                  <a:pt x="1081" y="5332"/>
                </a:cubicBezTo>
                <a:cubicBezTo>
                  <a:pt x="1081" y="5332"/>
                  <a:pt x="1027" y="4532"/>
                  <a:pt x="487" y="3839"/>
                </a:cubicBezTo>
                <a:close/>
                <a:moveTo>
                  <a:pt x="3296" y="8104"/>
                </a:moveTo>
                <a:cubicBezTo>
                  <a:pt x="3296" y="7678"/>
                  <a:pt x="3296" y="7678"/>
                  <a:pt x="3296" y="7678"/>
                </a:cubicBezTo>
                <a:cubicBezTo>
                  <a:pt x="1567" y="7678"/>
                  <a:pt x="1567" y="7678"/>
                  <a:pt x="1567" y="7678"/>
                </a:cubicBezTo>
                <a:cubicBezTo>
                  <a:pt x="1567" y="8104"/>
                  <a:pt x="1567" y="8104"/>
                  <a:pt x="1567" y="8104"/>
                </a:cubicBezTo>
                <a:lnTo>
                  <a:pt x="3296" y="8104"/>
                </a:lnTo>
                <a:close/>
                <a:moveTo>
                  <a:pt x="3566" y="6878"/>
                </a:moveTo>
                <a:cubicBezTo>
                  <a:pt x="1297" y="6878"/>
                  <a:pt x="1297" y="6878"/>
                  <a:pt x="1297" y="6878"/>
                </a:cubicBezTo>
                <a:cubicBezTo>
                  <a:pt x="1297" y="7305"/>
                  <a:pt x="1297" y="7305"/>
                  <a:pt x="1297" y="7305"/>
                </a:cubicBezTo>
                <a:cubicBezTo>
                  <a:pt x="3566" y="7305"/>
                  <a:pt x="3566" y="7305"/>
                  <a:pt x="3566" y="7305"/>
                </a:cubicBezTo>
                <a:lnTo>
                  <a:pt x="3566" y="6878"/>
                </a:lnTo>
                <a:close/>
                <a:moveTo>
                  <a:pt x="3566" y="6452"/>
                </a:moveTo>
                <a:cubicBezTo>
                  <a:pt x="1297" y="6452"/>
                  <a:pt x="1297" y="6452"/>
                  <a:pt x="1297" y="6452"/>
                </a:cubicBezTo>
                <a:cubicBezTo>
                  <a:pt x="1297" y="6025"/>
                  <a:pt x="1297" y="6025"/>
                  <a:pt x="1297" y="6025"/>
                </a:cubicBezTo>
                <a:cubicBezTo>
                  <a:pt x="3566" y="6025"/>
                  <a:pt x="3566" y="6025"/>
                  <a:pt x="3566" y="6025"/>
                </a:cubicBezTo>
                <a:lnTo>
                  <a:pt x="3566" y="6452"/>
                </a:lnTo>
                <a:close/>
              </a:path>
            </a:pathLst>
          </a:custGeom>
          <a:solidFill>
            <a:srgbClr val="0064B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FB9C12C1-DE83-4BEB-A9BD-D9A241A7D563}"/>
              </a:ext>
            </a:extLst>
          </p:cNvPr>
          <p:cNvSpPr>
            <a:spLocks noEditPoints="1"/>
          </p:cNvSpPr>
          <p:nvPr/>
        </p:nvSpPr>
        <p:spPr bwMode="auto">
          <a:xfrm>
            <a:off x="3706801" y="4539472"/>
            <a:ext cx="382502" cy="421302"/>
          </a:xfrm>
          <a:custGeom>
            <a:avLst/>
            <a:gdLst>
              <a:gd name="T0" fmla="*/ 491 w 5954"/>
              <a:gd name="T1" fmla="*/ 2798 h 6560"/>
              <a:gd name="T2" fmla="*/ 491 w 5954"/>
              <a:gd name="T3" fmla="*/ 870 h 6560"/>
              <a:gd name="T4" fmla="*/ 1535 w 5954"/>
              <a:gd name="T5" fmla="*/ 1119 h 6560"/>
              <a:gd name="T6" fmla="*/ 2946 w 5954"/>
              <a:gd name="T7" fmla="*/ 746 h 6560"/>
              <a:gd name="T8" fmla="*/ 4358 w 5954"/>
              <a:gd name="T9" fmla="*/ 1119 h 6560"/>
              <a:gd name="T10" fmla="*/ 5463 w 5954"/>
              <a:gd name="T11" fmla="*/ 933 h 6560"/>
              <a:gd name="T12" fmla="*/ 5463 w 5954"/>
              <a:gd name="T13" fmla="*/ 2798 h 6560"/>
              <a:gd name="T14" fmla="*/ 2946 w 5954"/>
              <a:gd name="T15" fmla="*/ 6032 h 6560"/>
              <a:gd name="T16" fmla="*/ 491 w 5954"/>
              <a:gd name="T17" fmla="*/ 2798 h 6560"/>
              <a:gd name="T18" fmla="*/ 2946 w 5954"/>
              <a:gd name="T19" fmla="*/ 6560 h 6560"/>
              <a:gd name="T20" fmla="*/ 3008 w 5954"/>
              <a:gd name="T21" fmla="*/ 6529 h 6560"/>
              <a:gd name="T22" fmla="*/ 5954 w 5954"/>
              <a:gd name="T23" fmla="*/ 2798 h 6560"/>
              <a:gd name="T24" fmla="*/ 5954 w 5954"/>
              <a:gd name="T25" fmla="*/ 0 h 6560"/>
              <a:gd name="T26" fmla="*/ 5524 w 5954"/>
              <a:gd name="T27" fmla="*/ 311 h 6560"/>
              <a:gd name="T28" fmla="*/ 4358 w 5954"/>
              <a:gd name="T29" fmla="*/ 622 h 6560"/>
              <a:gd name="T30" fmla="*/ 3258 w 5954"/>
              <a:gd name="T31" fmla="*/ 393 h 6560"/>
              <a:gd name="T32" fmla="*/ 2946 w 5954"/>
              <a:gd name="T33" fmla="*/ 186 h 6560"/>
              <a:gd name="T34" fmla="*/ 2946 w 5954"/>
              <a:gd name="T35" fmla="*/ 186 h 6560"/>
              <a:gd name="T36" fmla="*/ 2823 w 5954"/>
              <a:gd name="T37" fmla="*/ 249 h 6560"/>
              <a:gd name="T38" fmla="*/ 1535 w 5954"/>
              <a:gd name="T39" fmla="*/ 622 h 6560"/>
              <a:gd name="T40" fmla="*/ 368 w 5954"/>
              <a:gd name="T41" fmla="*/ 311 h 6560"/>
              <a:gd name="T42" fmla="*/ 0 w 5954"/>
              <a:gd name="T43" fmla="*/ 62 h 6560"/>
              <a:gd name="T44" fmla="*/ 0 w 5954"/>
              <a:gd name="T45" fmla="*/ 2798 h 6560"/>
              <a:gd name="T46" fmla="*/ 2885 w 5954"/>
              <a:gd name="T47" fmla="*/ 6529 h 6560"/>
              <a:gd name="T48" fmla="*/ 2946 w 5954"/>
              <a:gd name="T49" fmla="*/ 6560 h 6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954" h="6560">
                <a:moveTo>
                  <a:pt x="491" y="2798"/>
                </a:moveTo>
                <a:cubicBezTo>
                  <a:pt x="491" y="870"/>
                  <a:pt x="491" y="870"/>
                  <a:pt x="491" y="870"/>
                </a:cubicBezTo>
                <a:cubicBezTo>
                  <a:pt x="737" y="995"/>
                  <a:pt x="1105" y="1119"/>
                  <a:pt x="1535" y="1119"/>
                </a:cubicBezTo>
                <a:cubicBezTo>
                  <a:pt x="2087" y="1119"/>
                  <a:pt x="2701" y="870"/>
                  <a:pt x="2946" y="746"/>
                </a:cubicBezTo>
                <a:cubicBezTo>
                  <a:pt x="3192" y="870"/>
                  <a:pt x="3744" y="1119"/>
                  <a:pt x="4358" y="1119"/>
                </a:cubicBezTo>
                <a:cubicBezTo>
                  <a:pt x="4788" y="1119"/>
                  <a:pt x="5156" y="995"/>
                  <a:pt x="5463" y="933"/>
                </a:cubicBezTo>
                <a:cubicBezTo>
                  <a:pt x="5463" y="2798"/>
                  <a:pt x="5463" y="2798"/>
                  <a:pt x="5463" y="2798"/>
                </a:cubicBezTo>
                <a:cubicBezTo>
                  <a:pt x="5463" y="4788"/>
                  <a:pt x="3376" y="5845"/>
                  <a:pt x="2946" y="6032"/>
                </a:cubicBezTo>
                <a:cubicBezTo>
                  <a:pt x="2517" y="5845"/>
                  <a:pt x="491" y="4788"/>
                  <a:pt x="491" y="2798"/>
                </a:cubicBezTo>
                <a:close/>
                <a:moveTo>
                  <a:pt x="2946" y="6560"/>
                </a:moveTo>
                <a:cubicBezTo>
                  <a:pt x="3008" y="6529"/>
                  <a:pt x="3008" y="6529"/>
                  <a:pt x="3008" y="6529"/>
                </a:cubicBezTo>
                <a:cubicBezTo>
                  <a:pt x="3130" y="6467"/>
                  <a:pt x="5954" y="5348"/>
                  <a:pt x="5954" y="2798"/>
                </a:cubicBezTo>
                <a:cubicBezTo>
                  <a:pt x="5954" y="0"/>
                  <a:pt x="5954" y="0"/>
                  <a:pt x="5954" y="0"/>
                </a:cubicBezTo>
                <a:cubicBezTo>
                  <a:pt x="5524" y="311"/>
                  <a:pt x="5524" y="311"/>
                  <a:pt x="5524" y="311"/>
                </a:cubicBezTo>
                <a:cubicBezTo>
                  <a:pt x="5524" y="311"/>
                  <a:pt x="5033" y="622"/>
                  <a:pt x="4358" y="622"/>
                </a:cubicBezTo>
                <a:cubicBezTo>
                  <a:pt x="3911" y="622"/>
                  <a:pt x="3491" y="485"/>
                  <a:pt x="3258" y="393"/>
                </a:cubicBezTo>
                <a:cubicBezTo>
                  <a:pt x="3141" y="347"/>
                  <a:pt x="3035" y="276"/>
                  <a:pt x="2946" y="186"/>
                </a:cubicBezTo>
                <a:cubicBezTo>
                  <a:pt x="2946" y="186"/>
                  <a:pt x="2946" y="186"/>
                  <a:pt x="2946" y="186"/>
                </a:cubicBezTo>
                <a:cubicBezTo>
                  <a:pt x="2823" y="249"/>
                  <a:pt x="2823" y="249"/>
                  <a:pt x="2823" y="249"/>
                </a:cubicBezTo>
                <a:cubicBezTo>
                  <a:pt x="2823" y="249"/>
                  <a:pt x="2148" y="622"/>
                  <a:pt x="1535" y="622"/>
                </a:cubicBezTo>
                <a:cubicBezTo>
                  <a:pt x="921" y="622"/>
                  <a:pt x="368" y="311"/>
                  <a:pt x="368" y="311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798"/>
                  <a:pt x="0" y="2798"/>
                  <a:pt x="0" y="2798"/>
                </a:cubicBezTo>
                <a:cubicBezTo>
                  <a:pt x="0" y="5348"/>
                  <a:pt x="2762" y="6467"/>
                  <a:pt x="2885" y="6529"/>
                </a:cubicBezTo>
                <a:lnTo>
                  <a:pt x="2946" y="6560"/>
                </a:lnTo>
                <a:close/>
              </a:path>
            </a:pathLst>
          </a:custGeom>
          <a:solidFill>
            <a:srgbClr val="00BCF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B8A97973-E7D8-424B-9F7C-0D53E758E184}"/>
              </a:ext>
            </a:extLst>
          </p:cNvPr>
          <p:cNvSpPr>
            <a:spLocks noEditPoints="1"/>
          </p:cNvSpPr>
          <p:nvPr/>
        </p:nvSpPr>
        <p:spPr bwMode="auto">
          <a:xfrm>
            <a:off x="3658979" y="2264600"/>
            <a:ext cx="530674" cy="362954"/>
          </a:xfrm>
          <a:custGeom>
            <a:avLst/>
            <a:gdLst>
              <a:gd name="T0" fmla="*/ 6034 w 8045"/>
              <a:gd name="T1" fmla="*/ 1251 h 5504"/>
              <a:gd name="T2" fmla="*/ 4023 w 8045"/>
              <a:gd name="T3" fmla="*/ 0 h 5504"/>
              <a:gd name="T4" fmla="*/ 1760 w 8045"/>
              <a:gd name="T5" fmla="*/ 2001 h 5504"/>
              <a:gd name="T6" fmla="*/ 0 w 8045"/>
              <a:gd name="T7" fmla="*/ 3753 h 5504"/>
              <a:gd name="T8" fmla="*/ 1760 w 8045"/>
              <a:gd name="T9" fmla="*/ 5504 h 5504"/>
              <a:gd name="T10" fmla="*/ 5908 w 8045"/>
              <a:gd name="T11" fmla="*/ 5504 h 5504"/>
              <a:gd name="T12" fmla="*/ 8045 w 8045"/>
              <a:gd name="T13" fmla="*/ 3378 h 5504"/>
              <a:gd name="T14" fmla="*/ 6034 w 8045"/>
              <a:gd name="T15" fmla="*/ 1251 h 5504"/>
              <a:gd name="T16" fmla="*/ 5908 w 8045"/>
              <a:gd name="T17" fmla="*/ 5004 h 5504"/>
              <a:gd name="T18" fmla="*/ 1760 w 8045"/>
              <a:gd name="T19" fmla="*/ 5004 h 5504"/>
              <a:gd name="T20" fmla="*/ 503 w 8045"/>
              <a:gd name="T21" fmla="*/ 3753 h 5504"/>
              <a:gd name="T22" fmla="*/ 1681 w 8045"/>
              <a:gd name="T23" fmla="*/ 2505 h 5504"/>
              <a:gd name="T24" fmla="*/ 2263 w 8045"/>
              <a:gd name="T25" fmla="*/ 2507 h 5504"/>
              <a:gd name="T26" fmla="*/ 2263 w 8045"/>
              <a:gd name="T27" fmla="*/ 2252 h 5504"/>
              <a:gd name="T28" fmla="*/ 4023 w 8045"/>
              <a:gd name="T29" fmla="*/ 500 h 5504"/>
              <a:gd name="T30" fmla="*/ 5657 w 8045"/>
              <a:gd name="T31" fmla="*/ 1626 h 5504"/>
              <a:gd name="T32" fmla="*/ 5720 w 8045"/>
              <a:gd name="T33" fmla="*/ 1751 h 5504"/>
              <a:gd name="T34" fmla="*/ 5908 w 8045"/>
              <a:gd name="T35" fmla="*/ 1751 h 5504"/>
              <a:gd name="T36" fmla="*/ 7543 w 8045"/>
              <a:gd name="T37" fmla="*/ 3378 h 5504"/>
              <a:gd name="T38" fmla="*/ 5908 w 8045"/>
              <a:gd name="T39" fmla="*/ 5004 h 5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8045" h="5504">
                <a:moveTo>
                  <a:pt x="6034" y="1251"/>
                </a:moveTo>
                <a:cubicBezTo>
                  <a:pt x="5657" y="500"/>
                  <a:pt x="4840" y="0"/>
                  <a:pt x="4023" y="0"/>
                </a:cubicBezTo>
                <a:cubicBezTo>
                  <a:pt x="2828" y="0"/>
                  <a:pt x="1886" y="875"/>
                  <a:pt x="1760" y="2001"/>
                </a:cubicBezTo>
                <a:cubicBezTo>
                  <a:pt x="754" y="2001"/>
                  <a:pt x="0" y="2815"/>
                  <a:pt x="0" y="3753"/>
                </a:cubicBezTo>
                <a:cubicBezTo>
                  <a:pt x="0" y="4754"/>
                  <a:pt x="754" y="5504"/>
                  <a:pt x="1760" y="5504"/>
                </a:cubicBezTo>
                <a:cubicBezTo>
                  <a:pt x="1760" y="5504"/>
                  <a:pt x="1760" y="5504"/>
                  <a:pt x="5908" y="5504"/>
                </a:cubicBezTo>
                <a:cubicBezTo>
                  <a:pt x="7040" y="5504"/>
                  <a:pt x="8045" y="4566"/>
                  <a:pt x="8045" y="3378"/>
                </a:cubicBezTo>
                <a:cubicBezTo>
                  <a:pt x="8045" y="2252"/>
                  <a:pt x="7166" y="1376"/>
                  <a:pt x="6034" y="1251"/>
                </a:cubicBezTo>
                <a:close/>
                <a:moveTo>
                  <a:pt x="5908" y="5004"/>
                </a:moveTo>
                <a:cubicBezTo>
                  <a:pt x="5908" y="5004"/>
                  <a:pt x="5908" y="5004"/>
                  <a:pt x="1760" y="5004"/>
                </a:cubicBezTo>
                <a:cubicBezTo>
                  <a:pt x="1069" y="5004"/>
                  <a:pt x="503" y="4441"/>
                  <a:pt x="503" y="3753"/>
                </a:cubicBezTo>
                <a:cubicBezTo>
                  <a:pt x="503" y="3091"/>
                  <a:pt x="1026" y="2545"/>
                  <a:pt x="1681" y="2505"/>
                </a:cubicBezTo>
                <a:cubicBezTo>
                  <a:pt x="1766" y="2492"/>
                  <a:pt x="1948" y="2478"/>
                  <a:pt x="2263" y="2507"/>
                </a:cubicBezTo>
                <a:cubicBezTo>
                  <a:pt x="2263" y="2463"/>
                  <a:pt x="2263" y="2387"/>
                  <a:pt x="2263" y="2252"/>
                </a:cubicBezTo>
                <a:cubicBezTo>
                  <a:pt x="2263" y="1313"/>
                  <a:pt x="3017" y="500"/>
                  <a:pt x="4023" y="500"/>
                </a:cubicBezTo>
                <a:cubicBezTo>
                  <a:pt x="4714" y="500"/>
                  <a:pt x="5343" y="938"/>
                  <a:pt x="5657" y="1626"/>
                </a:cubicBezTo>
                <a:cubicBezTo>
                  <a:pt x="5657" y="1626"/>
                  <a:pt x="5657" y="1626"/>
                  <a:pt x="5720" y="1751"/>
                </a:cubicBezTo>
                <a:cubicBezTo>
                  <a:pt x="5720" y="1751"/>
                  <a:pt x="5720" y="1751"/>
                  <a:pt x="5908" y="1751"/>
                </a:cubicBezTo>
                <a:cubicBezTo>
                  <a:pt x="6788" y="1751"/>
                  <a:pt x="7543" y="2502"/>
                  <a:pt x="7543" y="3378"/>
                </a:cubicBezTo>
                <a:cubicBezTo>
                  <a:pt x="7543" y="4316"/>
                  <a:pt x="6788" y="5004"/>
                  <a:pt x="5908" y="5004"/>
                </a:cubicBezTo>
                <a:close/>
              </a:path>
            </a:pathLst>
          </a:custGeom>
          <a:solidFill>
            <a:srgbClr val="00188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12935B78-20DF-4B9A-BF27-C66CF621C614}"/>
              </a:ext>
            </a:extLst>
          </p:cNvPr>
          <p:cNvSpPr>
            <a:spLocks/>
          </p:cNvSpPr>
          <p:nvPr/>
        </p:nvSpPr>
        <p:spPr bwMode="auto">
          <a:xfrm>
            <a:off x="3658979" y="5606897"/>
            <a:ext cx="478146" cy="493448"/>
          </a:xfrm>
          <a:custGeom>
            <a:avLst/>
            <a:gdLst>
              <a:gd name="T0" fmla="*/ 15258 w 18559"/>
              <a:gd name="T1" fmla="*/ 6281 h 19153"/>
              <a:gd name="T2" fmla="*/ 14451 w 18559"/>
              <a:gd name="T3" fmla="*/ 7115 h 19153"/>
              <a:gd name="T4" fmla="*/ 15991 w 18559"/>
              <a:gd name="T5" fmla="*/ 8933 h 19153"/>
              <a:gd name="T6" fmla="*/ 9903 w 18559"/>
              <a:gd name="T7" fmla="*/ 8933 h 19153"/>
              <a:gd name="T8" fmla="*/ 9903 w 18559"/>
              <a:gd name="T9" fmla="*/ 2649 h 19153"/>
              <a:gd name="T10" fmla="*/ 11662 w 18559"/>
              <a:gd name="T11" fmla="*/ 4314 h 19153"/>
              <a:gd name="T12" fmla="*/ 12545 w 18559"/>
              <a:gd name="T13" fmla="*/ 3405 h 19153"/>
              <a:gd name="T14" fmla="*/ 9242 w 18559"/>
              <a:gd name="T15" fmla="*/ 0 h 19153"/>
              <a:gd name="T16" fmla="*/ 6088 w 18559"/>
              <a:gd name="T17" fmla="*/ 3405 h 19153"/>
              <a:gd name="T18" fmla="*/ 6968 w 18559"/>
              <a:gd name="T19" fmla="*/ 4314 h 19153"/>
              <a:gd name="T20" fmla="*/ 8509 w 18559"/>
              <a:gd name="T21" fmla="*/ 2649 h 19153"/>
              <a:gd name="T22" fmla="*/ 8509 w 18559"/>
              <a:gd name="T23" fmla="*/ 8933 h 19153"/>
              <a:gd name="T24" fmla="*/ 2639 w 18559"/>
              <a:gd name="T25" fmla="*/ 8933 h 19153"/>
              <a:gd name="T26" fmla="*/ 4180 w 18559"/>
              <a:gd name="T27" fmla="*/ 7115 h 19153"/>
              <a:gd name="T28" fmla="*/ 3300 w 18559"/>
              <a:gd name="T29" fmla="*/ 6281 h 19153"/>
              <a:gd name="T30" fmla="*/ 0 w 18559"/>
              <a:gd name="T31" fmla="*/ 9690 h 19153"/>
              <a:gd name="T32" fmla="*/ 3300 w 18559"/>
              <a:gd name="T33" fmla="*/ 12869 h 19153"/>
              <a:gd name="T34" fmla="*/ 4180 w 18559"/>
              <a:gd name="T35" fmla="*/ 11960 h 19153"/>
              <a:gd name="T36" fmla="*/ 2639 w 18559"/>
              <a:gd name="T37" fmla="*/ 10369 h 19153"/>
              <a:gd name="T38" fmla="*/ 8509 w 18559"/>
              <a:gd name="T39" fmla="*/ 10369 h 19153"/>
              <a:gd name="T40" fmla="*/ 8509 w 18559"/>
              <a:gd name="T41" fmla="*/ 16427 h 19153"/>
              <a:gd name="T42" fmla="*/ 6968 w 18559"/>
              <a:gd name="T43" fmla="*/ 14836 h 19153"/>
              <a:gd name="T44" fmla="*/ 6088 w 18559"/>
              <a:gd name="T45" fmla="*/ 15744 h 19153"/>
              <a:gd name="T46" fmla="*/ 9242 w 18559"/>
              <a:gd name="T47" fmla="*/ 19153 h 19153"/>
              <a:gd name="T48" fmla="*/ 12545 w 18559"/>
              <a:gd name="T49" fmla="*/ 15744 h 19153"/>
              <a:gd name="T50" fmla="*/ 11662 w 18559"/>
              <a:gd name="T51" fmla="*/ 14836 h 19153"/>
              <a:gd name="T52" fmla="*/ 9903 w 18559"/>
              <a:gd name="T53" fmla="*/ 16427 h 19153"/>
              <a:gd name="T54" fmla="*/ 9903 w 18559"/>
              <a:gd name="T55" fmla="*/ 10369 h 19153"/>
              <a:gd name="T56" fmla="*/ 15991 w 18559"/>
              <a:gd name="T57" fmla="*/ 10369 h 19153"/>
              <a:gd name="T58" fmla="*/ 14451 w 18559"/>
              <a:gd name="T59" fmla="*/ 11960 h 19153"/>
              <a:gd name="T60" fmla="*/ 15258 w 18559"/>
              <a:gd name="T61" fmla="*/ 12869 h 19153"/>
              <a:gd name="T62" fmla="*/ 18559 w 18559"/>
              <a:gd name="T63" fmla="*/ 9690 h 19153"/>
              <a:gd name="T64" fmla="*/ 15258 w 18559"/>
              <a:gd name="T65" fmla="*/ 6281 h 19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8559" h="19153">
                <a:moveTo>
                  <a:pt x="15258" y="6281"/>
                </a:moveTo>
                <a:lnTo>
                  <a:pt x="14451" y="7115"/>
                </a:lnTo>
                <a:lnTo>
                  <a:pt x="15991" y="8933"/>
                </a:lnTo>
                <a:lnTo>
                  <a:pt x="9903" y="8933"/>
                </a:lnTo>
                <a:lnTo>
                  <a:pt x="9903" y="2649"/>
                </a:lnTo>
                <a:lnTo>
                  <a:pt x="11662" y="4314"/>
                </a:lnTo>
                <a:lnTo>
                  <a:pt x="12545" y="3405"/>
                </a:lnTo>
                <a:lnTo>
                  <a:pt x="9242" y="0"/>
                </a:lnTo>
                <a:lnTo>
                  <a:pt x="6088" y="3405"/>
                </a:lnTo>
                <a:lnTo>
                  <a:pt x="6968" y="4314"/>
                </a:lnTo>
                <a:lnTo>
                  <a:pt x="8509" y="2649"/>
                </a:lnTo>
                <a:lnTo>
                  <a:pt x="8509" y="8933"/>
                </a:lnTo>
                <a:lnTo>
                  <a:pt x="2639" y="8933"/>
                </a:lnTo>
                <a:lnTo>
                  <a:pt x="4180" y="7115"/>
                </a:lnTo>
                <a:lnTo>
                  <a:pt x="3300" y="6281"/>
                </a:lnTo>
                <a:lnTo>
                  <a:pt x="0" y="9690"/>
                </a:lnTo>
                <a:lnTo>
                  <a:pt x="3300" y="12869"/>
                </a:lnTo>
                <a:lnTo>
                  <a:pt x="4180" y="11960"/>
                </a:lnTo>
                <a:lnTo>
                  <a:pt x="2639" y="10369"/>
                </a:lnTo>
                <a:lnTo>
                  <a:pt x="8509" y="10369"/>
                </a:lnTo>
                <a:lnTo>
                  <a:pt x="8509" y="16427"/>
                </a:lnTo>
                <a:lnTo>
                  <a:pt x="6968" y="14836"/>
                </a:lnTo>
                <a:lnTo>
                  <a:pt x="6088" y="15744"/>
                </a:lnTo>
                <a:lnTo>
                  <a:pt x="9242" y="19153"/>
                </a:lnTo>
                <a:lnTo>
                  <a:pt x="12545" y="15744"/>
                </a:lnTo>
                <a:lnTo>
                  <a:pt x="11662" y="14836"/>
                </a:lnTo>
                <a:lnTo>
                  <a:pt x="9903" y="16427"/>
                </a:lnTo>
                <a:lnTo>
                  <a:pt x="9903" y="10369"/>
                </a:lnTo>
                <a:lnTo>
                  <a:pt x="15991" y="10369"/>
                </a:lnTo>
                <a:lnTo>
                  <a:pt x="14451" y="11960"/>
                </a:lnTo>
                <a:lnTo>
                  <a:pt x="15258" y="12869"/>
                </a:lnTo>
                <a:lnTo>
                  <a:pt x="18559" y="9690"/>
                </a:lnTo>
                <a:lnTo>
                  <a:pt x="15258" y="6281"/>
                </a:lnTo>
                <a:close/>
              </a:path>
            </a:pathLst>
          </a:custGeom>
          <a:solidFill>
            <a:srgbClr val="001F5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D3A0BB-834F-43CF-98ED-C5B59A5F2199}"/>
              </a:ext>
            </a:extLst>
          </p:cNvPr>
          <p:cNvSpPr txBox="1"/>
          <p:nvPr/>
        </p:nvSpPr>
        <p:spPr>
          <a:xfrm>
            <a:off x="3277100" y="192323"/>
            <a:ext cx="5695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DO" sz="2800" b="1" dirty="0">
                <a:solidFill>
                  <a:schemeClr val="bg1"/>
                </a:solidFill>
                <a:latin typeface="Trebuchet MS" panose="020B0603020202020204" pitchFamily="34" charset="0"/>
              </a:rPr>
              <a:t>Microsoft Azure </a:t>
            </a:r>
            <a:r>
              <a:rPr lang="es-DO" sz="2800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Offers</a:t>
            </a:r>
            <a:endParaRPr lang="es-DO" sz="28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40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59"/>
          <a:stretch/>
        </p:blipFill>
        <p:spPr>
          <a:xfrm>
            <a:off x="0" y="0"/>
            <a:ext cx="12192000" cy="1584101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27"/>
          <a:stretch/>
        </p:blipFill>
        <p:spPr>
          <a:xfrm>
            <a:off x="-148932" y="6525590"/>
            <a:ext cx="12563427" cy="66481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D0C989-08AE-4655-8378-E592B1730CD6}"/>
              </a:ext>
            </a:extLst>
          </p:cNvPr>
          <p:cNvCxnSpPr/>
          <p:nvPr/>
        </p:nvCxnSpPr>
        <p:spPr>
          <a:xfrm flipH="1">
            <a:off x="2823841" y="4127659"/>
            <a:ext cx="6568440" cy="0"/>
          </a:xfrm>
          <a:prstGeom prst="line">
            <a:avLst/>
          </a:prstGeom>
          <a:ln w="28575">
            <a:solidFill>
              <a:srgbClr val="00BCF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4A161E-AC86-48A5-9847-55BA3C473732}"/>
              </a:ext>
            </a:extLst>
          </p:cNvPr>
          <p:cNvCxnSpPr/>
          <p:nvPr/>
        </p:nvCxnSpPr>
        <p:spPr>
          <a:xfrm flipH="1">
            <a:off x="2823841" y="5218850"/>
            <a:ext cx="6568440" cy="0"/>
          </a:xfrm>
          <a:prstGeom prst="line">
            <a:avLst/>
          </a:prstGeom>
          <a:ln w="28575">
            <a:solidFill>
              <a:srgbClr val="00BCF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F0D9F06-E20B-4D78-993F-695B8C651B95}"/>
              </a:ext>
            </a:extLst>
          </p:cNvPr>
          <p:cNvSpPr/>
          <p:nvPr/>
        </p:nvSpPr>
        <p:spPr>
          <a:xfrm>
            <a:off x="4319481" y="5361775"/>
            <a:ext cx="4659739" cy="983693"/>
          </a:xfrm>
          <a:prstGeom prst="rect">
            <a:avLst/>
          </a:prstGeom>
        </p:spPr>
        <p:txBody>
          <a:bodyPr wrap="square" lIns="179285" tIns="143428" rIns="179285" bIns="143428">
            <a:spAutoFit/>
          </a:bodyPr>
          <a:lstStyle/>
          <a:p>
            <a:pPr marL="0" marR="0" lvl="0" indent="0" algn="l" defTabSz="9141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1" i="0" u="none" strike="noStrike" kern="0" cap="none" spc="0" normalizeH="0" baseline="0" noProof="0" dirty="0">
                <a:ln w="3175">
                  <a:noFill/>
                </a:ln>
                <a:solidFill>
                  <a:srgbClr val="001F5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Openness and flexibility</a:t>
            </a:r>
          </a:p>
          <a:p>
            <a:pPr marL="0" marR="0" lvl="0" indent="0" algn="l" defTabSz="9141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82143">
                      <a:srgbClr val="505050"/>
                    </a:gs>
                    <a:gs pos="5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Build freely, deploy anywhere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502552-E51C-4565-8FB5-3A410E90C841}"/>
              </a:ext>
            </a:extLst>
          </p:cNvPr>
          <p:cNvSpPr/>
          <p:nvPr/>
        </p:nvSpPr>
        <p:spPr>
          <a:xfrm>
            <a:off x="4345745" y="3143966"/>
            <a:ext cx="4121890" cy="983693"/>
          </a:xfrm>
          <a:prstGeom prst="rect">
            <a:avLst/>
          </a:prstGeom>
        </p:spPr>
        <p:txBody>
          <a:bodyPr wrap="square" lIns="179285" tIns="143428" rIns="179285" bIns="143428">
            <a:spAutoFit/>
          </a:bodyPr>
          <a:lstStyle/>
          <a:p>
            <a:pPr marL="0" marR="0" lvl="0" indent="0" algn="l" defTabSz="9141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1" i="0" u="none" strike="noStrike" kern="0" cap="none" spc="0" normalizeH="0" baseline="0" noProof="0" dirty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Data and intelligence</a:t>
            </a:r>
          </a:p>
          <a:p>
            <a:pPr marL="0" marR="0" lvl="0" indent="0" algn="l" defTabSz="9141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82143">
                      <a:srgbClr val="505050"/>
                    </a:gs>
                    <a:gs pos="5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Power decisions &amp; apps with insights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4463D8-A089-4332-B0C5-3FA780105955}"/>
              </a:ext>
            </a:extLst>
          </p:cNvPr>
          <p:cNvSpPr/>
          <p:nvPr/>
        </p:nvSpPr>
        <p:spPr>
          <a:xfrm>
            <a:off x="4319482" y="4243142"/>
            <a:ext cx="2745198" cy="983693"/>
          </a:xfrm>
          <a:prstGeom prst="rect">
            <a:avLst/>
          </a:prstGeom>
        </p:spPr>
        <p:txBody>
          <a:bodyPr wrap="square" lIns="179285" tIns="143428" rIns="179285" bIns="143428">
            <a:spAutoFit/>
          </a:bodyPr>
          <a:lstStyle/>
          <a:p>
            <a:pPr marL="0" marR="0" lvl="0" indent="0" algn="l" defTabSz="9141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1" i="0" u="none" strike="noStrike" kern="0" cap="none" spc="0" normalizeH="0" baseline="0" noProof="0" dirty="0">
                <a:ln w="3175">
                  <a:noFill/>
                </a:ln>
                <a:solidFill>
                  <a:srgbClr val="00BCF3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Trust</a:t>
            </a:r>
          </a:p>
          <a:p>
            <a:pPr marL="0" marR="0" lvl="0" indent="0" algn="l" defTabSz="9141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82143">
                      <a:srgbClr val="505050"/>
                    </a:gs>
                    <a:gs pos="5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Protect your business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E51E67-6DAC-4FFD-9ABA-38491ACF78C9}"/>
              </a:ext>
            </a:extLst>
          </p:cNvPr>
          <p:cNvSpPr/>
          <p:nvPr/>
        </p:nvSpPr>
        <p:spPr>
          <a:xfrm>
            <a:off x="4345745" y="1961710"/>
            <a:ext cx="4659739" cy="983693"/>
          </a:xfrm>
          <a:prstGeom prst="rect">
            <a:avLst/>
          </a:prstGeom>
        </p:spPr>
        <p:txBody>
          <a:bodyPr wrap="square" lIns="179285" tIns="143428" rIns="179285" bIns="143428">
            <a:spAutoFit/>
          </a:bodyPr>
          <a:lstStyle/>
          <a:p>
            <a:pPr marL="0" marR="0" lvl="0" indent="0" algn="l" defTabSz="9141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1" i="0" u="none" strike="noStrike" kern="0" cap="none" spc="0" normalizeH="0" baseline="0" noProof="0" dirty="0">
                <a:ln w="3175">
                  <a:noFill/>
                </a:ln>
                <a:solidFill>
                  <a:srgbClr val="00188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Application innovation</a:t>
            </a:r>
          </a:p>
          <a:p>
            <a:pPr marL="0" marR="0" lvl="0" indent="0" algn="l" defTabSz="9141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82143">
                      <a:srgbClr val="505050"/>
                    </a:gs>
                    <a:gs pos="5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Accelerate innovation with the cloud</a:t>
            </a: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7BA96712-3A73-4FBC-B664-14B29C5827BA}"/>
              </a:ext>
            </a:extLst>
          </p:cNvPr>
          <p:cNvSpPr>
            <a:spLocks noEditPoints="1"/>
          </p:cNvSpPr>
          <p:nvPr/>
        </p:nvSpPr>
        <p:spPr bwMode="auto">
          <a:xfrm>
            <a:off x="3765383" y="3388665"/>
            <a:ext cx="317866" cy="529540"/>
          </a:xfrm>
          <a:custGeom>
            <a:avLst/>
            <a:gdLst>
              <a:gd name="T0" fmla="*/ 3350 w 4863"/>
              <a:gd name="T1" fmla="*/ 5119 h 8104"/>
              <a:gd name="T2" fmla="*/ 4053 w 4863"/>
              <a:gd name="T3" fmla="*/ 3572 h 8104"/>
              <a:gd name="T4" fmla="*/ 4053 w 4863"/>
              <a:gd name="T5" fmla="*/ 3572 h 8104"/>
              <a:gd name="T6" fmla="*/ 4431 w 4863"/>
              <a:gd name="T7" fmla="*/ 2399 h 8104"/>
              <a:gd name="T8" fmla="*/ 2432 w 4863"/>
              <a:gd name="T9" fmla="*/ 427 h 8104"/>
              <a:gd name="T10" fmla="*/ 433 w 4863"/>
              <a:gd name="T11" fmla="*/ 2399 h 8104"/>
              <a:gd name="T12" fmla="*/ 811 w 4863"/>
              <a:gd name="T13" fmla="*/ 3572 h 8104"/>
              <a:gd name="T14" fmla="*/ 811 w 4863"/>
              <a:gd name="T15" fmla="*/ 3572 h 8104"/>
              <a:gd name="T16" fmla="*/ 1459 w 4863"/>
              <a:gd name="T17" fmla="*/ 5119 h 8104"/>
              <a:gd name="T18" fmla="*/ 3350 w 4863"/>
              <a:gd name="T19" fmla="*/ 5119 h 8104"/>
              <a:gd name="T20" fmla="*/ 487 w 4863"/>
              <a:gd name="T21" fmla="*/ 3839 h 8104"/>
              <a:gd name="T22" fmla="*/ 0 w 4863"/>
              <a:gd name="T23" fmla="*/ 2399 h 8104"/>
              <a:gd name="T24" fmla="*/ 2432 w 4863"/>
              <a:gd name="T25" fmla="*/ 0 h 8104"/>
              <a:gd name="T26" fmla="*/ 4863 w 4863"/>
              <a:gd name="T27" fmla="*/ 2399 h 8104"/>
              <a:gd name="T28" fmla="*/ 4377 w 4863"/>
              <a:gd name="T29" fmla="*/ 3839 h 8104"/>
              <a:gd name="T30" fmla="*/ 4377 w 4863"/>
              <a:gd name="T31" fmla="*/ 3839 h 8104"/>
              <a:gd name="T32" fmla="*/ 4183 w 4863"/>
              <a:gd name="T33" fmla="*/ 4091 h 8104"/>
              <a:gd name="T34" fmla="*/ 3782 w 4863"/>
              <a:gd name="T35" fmla="*/ 5332 h 8104"/>
              <a:gd name="T36" fmla="*/ 3728 w 4863"/>
              <a:gd name="T37" fmla="*/ 5545 h 8104"/>
              <a:gd name="T38" fmla="*/ 1081 w 4863"/>
              <a:gd name="T39" fmla="*/ 5545 h 8104"/>
              <a:gd name="T40" fmla="*/ 1081 w 4863"/>
              <a:gd name="T41" fmla="*/ 5332 h 8104"/>
              <a:gd name="T42" fmla="*/ 487 w 4863"/>
              <a:gd name="T43" fmla="*/ 3839 h 8104"/>
              <a:gd name="T44" fmla="*/ 3296 w 4863"/>
              <a:gd name="T45" fmla="*/ 8104 h 8104"/>
              <a:gd name="T46" fmla="*/ 3296 w 4863"/>
              <a:gd name="T47" fmla="*/ 7678 h 8104"/>
              <a:gd name="T48" fmla="*/ 1567 w 4863"/>
              <a:gd name="T49" fmla="*/ 7678 h 8104"/>
              <a:gd name="T50" fmla="*/ 1567 w 4863"/>
              <a:gd name="T51" fmla="*/ 8104 h 8104"/>
              <a:gd name="T52" fmla="*/ 3296 w 4863"/>
              <a:gd name="T53" fmla="*/ 8104 h 8104"/>
              <a:gd name="T54" fmla="*/ 3566 w 4863"/>
              <a:gd name="T55" fmla="*/ 6878 h 8104"/>
              <a:gd name="T56" fmla="*/ 1297 w 4863"/>
              <a:gd name="T57" fmla="*/ 6878 h 8104"/>
              <a:gd name="T58" fmla="*/ 1297 w 4863"/>
              <a:gd name="T59" fmla="*/ 7305 h 8104"/>
              <a:gd name="T60" fmla="*/ 3566 w 4863"/>
              <a:gd name="T61" fmla="*/ 7305 h 8104"/>
              <a:gd name="T62" fmla="*/ 3566 w 4863"/>
              <a:gd name="T63" fmla="*/ 6878 h 8104"/>
              <a:gd name="T64" fmla="*/ 3566 w 4863"/>
              <a:gd name="T65" fmla="*/ 6452 h 8104"/>
              <a:gd name="T66" fmla="*/ 1297 w 4863"/>
              <a:gd name="T67" fmla="*/ 6452 h 8104"/>
              <a:gd name="T68" fmla="*/ 1297 w 4863"/>
              <a:gd name="T69" fmla="*/ 6025 h 8104"/>
              <a:gd name="T70" fmla="*/ 3566 w 4863"/>
              <a:gd name="T71" fmla="*/ 6025 h 8104"/>
              <a:gd name="T72" fmla="*/ 3566 w 4863"/>
              <a:gd name="T73" fmla="*/ 6452 h 8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863" h="8104">
                <a:moveTo>
                  <a:pt x="3350" y="5119"/>
                </a:moveTo>
                <a:cubicBezTo>
                  <a:pt x="3404" y="4799"/>
                  <a:pt x="3566" y="4159"/>
                  <a:pt x="4053" y="3572"/>
                </a:cubicBezTo>
                <a:cubicBezTo>
                  <a:pt x="4053" y="3572"/>
                  <a:pt x="4053" y="3572"/>
                  <a:pt x="4053" y="3572"/>
                </a:cubicBezTo>
                <a:cubicBezTo>
                  <a:pt x="4269" y="3252"/>
                  <a:pt x="4431" y="2826"/>
                  <a:pt x="4431" y="2399"/>
                </a:cubicBezTo>
                <a:cubicBezTo>
                  <a:pt x="4431" y="1333"/>
                  <a:pt x="3512" y="427"/>
                  <a:pt x="2432" y="427"/>
                </a:cubicBezTo>
                <a:cubicBezTo>
                  <a:pt x="1297" y="427"/>
                  <a:pt x="433" y="1333"/>
                  <a:pt x="433" y="2399"/>
                </a:cubicBezTo>
                <a:cubicBezTo>
                  <a:pt x="433" y="2826"/>
                  <a:pt x="541" y="3252"/>
                  <a:pt x="811" y="3572"/>
                </a:cubicBezTo>
                <a:cubicBezTo>
                  <a:pt x="811" y="3572"/>
                  <a:pt x="811" y="3572"/>
                  <a:pt x="811" y="3572"/>
                </a:cubicBezTo>
                <a:cubicBezTo>
                  <a:pt x="1243" y="4159"/>
                  <a:pt x="1405" y="4799"/>
                  <a:pt x="1459" y="5119"/>
                </a:cubicBezTo>
                <a:lnTo>
                  <a:pt x="3350" y="5119"/>
                </a:lnTo>
                <a:close/>
                <a:moveTo>
                  <a:pt x="487" y="3839"/>
                </a:moveTo>
                <a:cubicBezTo>
                  <a:pt x="162" y="3412"/>
                  <a:pt x="0" y="2933"/>
                  <a:pt x="0" y="2399"/>
                </a:cubicBezTo>
                <a:cubicBezTo>
                  <a:pt x="0" y="1120"/>
                  <a:pt x="1081" y="0"/>
                  <a:pt x="2432" y="0"/>
                </a:cubicBezTo>
                <a:cubicBezTo>
                  <a:pt x="3782" y="0"/>
                  <a:pt x="4863" y="1120"/>
                  <a:pt x="4863" y="2399"/>
                </a:cubicBezTo>
                <a:cubicBezTo>
                  <a:pt x="4863" y="2933"/>
                  <a:pt x="4701" y="3412"/>
                  <a:pt x="4377" y="3839"/>
                </a:cubicBezTo>
                <a:cubicBezTo>
                  <a:pt x="4377" y="3839"/>
                  <a:pt x="4377" y="3839"/>
                  <a:pt x="4377" y="3839"/>
                </a:cubicBezTo>
                <a:cubicBezTo>
                  <a:pt x="4301" y="3914"/>
                  <a:pt x="4235" y="3998"/>
                  <a:pt x="4183" y="4091"/>
                </a:cubicBezTo>
                <a:cubicBezTo>
                  <a:pt x="3829" y="4733"/>
                  <a:pt x="3782" y="5332"/>
                  <a:pt x="3782" y="5332"/>
                </a:cubicBezTo>
                <a:cubicBezTo>
                  <a:pt x="3728" y="5545"/>
                  <a:pt x="3728" y="5545"/>
                  <a:pt x="3728" y="5545"/>
                </a:cubicBezTo>
                <a:cubicBezTo>
                  <a:pt x="1081" y="5545"/>
                  <a:pt x="1081" y="5545"/>
                  <a:pt x="1081" y="5545"/>
                </a:cubicBezTo>
                <a:cubicBezTo>
                  <a:pt x="1081" y="5332"/>
                  <a:pt x="1081" y="5332"/>
                  <a:pt x="1081" y="5332"/>
                </a:cubicBezTo>
                <a:cubicBezTo>
                  <a:pt x="1081" y="5332"/>
                  <a:pt x="1027" y="4532"/>
                  <a:pt x="487" y="3839"/>
                </a:cubicBezTo>
                <a:close/>
                <a:moveTo>
                  <a:pt x="3296" y="8104"/>
                </a:moveTo>
                <a:cubicBezTo>
                  <a:pt x="3296" y="7678"/>
                  <a:pt x="3296" y="7678"/>
                  <a:pt x="3296" y="7678"/>
                </a:cubicBezTo>
                <a:cubicBezTo>
                  <a:pt x="1567" y="7678"/>
                  <a:pt x="1567" y="7678"/>
                  <a:pt x="1567" y="7678"/>
                </a:cubicBezTo>
                <a:cubicBezTo>
                  <a:pt x="1567" y="8104"/>
                  <a:pt x="1567" y="8104"/>
                  <a:pt x="1567" y="8104"/>
                </a:cubicBezTo>
                <a:lnTo>
                  <a:pt x="3296" y="8104"/>
                </a:lnTo>
                <a:close/>
                <a:moveTo>
                  <a:pt x="3566" y="6878"/>
                </a:moveTo>
                <a:cubicBezTo>
                  <a:pt x="1297" y="6878"/>
                  <a:pt x="1297" y="6878"/>
                  <a:pt x="1297" y="6878"/>
                </a:cubicBezTo>
                <a:cubicBezTo>
                  <a:pt x="1297" y="7305"/>
                  <a:pt x="1297" y="7305"/>
                  <a:pt x="1297" y="7305"/>
                </a:cubicBezTo>
                <a:cubicBezTo>
                  <a:pt x="3566" y="7305"/>
                  <a:pt x="3566" y="7305"/>
                  <a:pt x="3566" y="7305"/>
                </a:cubicBezTo>
                <a:lnTo>
                  <a:pt x="3566" y="6878"/>
                </a:lnTo>
                <a:close/>
                <a:moveTo>
                  <a:pt x="3566" y="6452"/>
                </a:moveTo>
                <a:cubicBezTo>
                  <a:pt x="1297" y="6452"/>
                  <a:pt x="1297" y="6452"/>
                  <a:pt x="1297" y="6452"/>
                </a:cubicBezTo>
                <a:cubicBezTo>
                  <a:pt x="1297" y="6025"/>
                  <a:pt x="1297" y="6025"/>
                  <a:pt x="1297" y="6025"/>
                </a:cubicBezTo>
                <a:cubicBezTo>
                  <a:pt x="3566" y="6025"/>
                  <a:pt x="3566" y="6025"/>
                  <a:pt x="3566" y="6025"/>
                </a:cubicBezTo>
                <a:lnTo>
                  <a:pt x="3566" y="6452"/>
                </a:lnTo>
                <a:close/>
              </a:path>
            </a:pathLst>
          </a:custGeom>
          <a:solidFill>
            <a:srgbClr val="0064B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FB9C12C1-DE83-4BEB-A9BD-D9A241A7D563}"/>
              </a:ext>
            </a:extLst>
          </p:cNvPr>
          <p:cNvSpPr>
            <a:spLocks noEditPoints="1"/>
          </p:cNvSpPr>
          <p:nvPr/>
        </p:nvSpPr>
        <p:spPr bwMode="auto">
          <a:xfrm>
            <a:off x="3706801" y="4539472"/>
            <a:ext cx="382502" cy="421302"/>
          </a:xfrm>
          <a:custGeom>
            <a:avLst/>
            <a:gdLst>
              <a:gd name="T0" fmla="*/ 491 w 5954"/>
              <a:gd name="T1" fmla="*/ 2798 h 6560"/>
              <a:gd name="T2" fmla="*/ 491 w 5954"/>
              <a:gd name="T3" fmla="*/ 870 h 6560"/>
              <a:gd name="T4" fmla="*/ 1535 w 5954"/>
              <a:gd name="T5" fmla="*/ 1119 h 6560"/>
              <a:gd name="T6" fmla="*/ 2946 w 5954"/>
              <a:gd name="T7" fmla="*/ 746 h 6560"/>
              <a:gd name="T8" fmla="*/ 4358 w 5954"/>
              <a:gd name="T9" fmla="*/ 1119 h 6560"/>
              <a:gd name="T10" fmla="*/ 5463 w 5954"/>
              <a:gd name="T11" fmla="*/ 933 h 6560"/>
              <a:gd name="T12" fmla="*/ 5463 w 5954"/>
              <a:gd name="T13" fmla="*/ 2798 h 6560"/>
              <a:gd name="T14" fmla="*/ 2946 w 5954"/>
              <a:gd name="T15" fmla="*/ 6032 h 6560"/>
              <a:gd name="T16" fmla="*/ 491 w 5954"/>
              <a:gd name="T17" fmla="*/ 2798 h 6560"/>
              <a:gd name="T18" fmla="*/ 2946 w 5954"/>
              <a:gd name="T19" fmla="*/ 6560 h 6560"/>
              <a:gd name="T20" fmla="*/ 3008 w 5954"/>
              <a:gd name="T21" fmla="*/ 6529 h 6560"/>
              <a:gd name="T22" fmla="*/ 5954 w 5954"/>
              <a:gd name="T23" fmla="*/ 2798 h 6560"/>
              <a:gd name="T24" fmla="*/ 5954 w 5954"/>
              <a:gd name="T25" fmla="*/ 0 h 6560"/>
              <a:gd name="T26" fmla="*/ 5524 w 5954"/>
              <a:gd name="T27" fmla="*/ 311 h 6560"/>
              <a:gd name="T28" fmla="*/ 4358 w 5954"/>
              <a:gd name="T29" fmla="*/ 622 h 6560"/>
              <a:gd name="T30" fmla="*/ 3258 w 5954"/>
              <a:gd name="T31" fmla="*/ 393 h 6560"/>
              <a:gd name="T32" fmla="*/ 2946 w 5954"/>
              <a:gd name="T33" fmla="*/ 186 h 6560"/>
              <a:gd name="T34" fmla="*/ 2946 w 5954"/>
              <a:gd name="T35" fmla="*/ 186 h 6560"/>
              <a:gd name="T36" fmla="*/ 2823 w 5954"/>
              <a:gd name="T37" fmla="*/ 249 h 6560"/>
              <a:gd name="T38" fmla="*/ 1535 w 5954"/>
              <a:gd name="T39" fmla="*/ 622 h 6560"/>
              <a:gd name="T40" fmla="*/ 368 w 5954"/>
              <a:gd name="T41" fmla="*/ 311 h 6560"/>
              <a:gd name="T42" fmla="*/ 0 w 5954"/>
              <a:gd name="T43" fmla="*/ 62 h 6560"/>
              <a:gd name="T44" fmla="*/ 0 w 5954"/>
              <a:gd name="T45" fmla="*/ 2798 h 6560"/>
              <a:gd name="T46" fmla="*/ 2885 w 5954"/>
              <a:gd name="T47" fmla="*/ 6529 h 6560"/>
              <a:gd name="T48" fmla="*/ 2946 w 5954"/>
              <a:gd name="T49" fmla="*/ 6560 h 6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954" h="6560">
                <a:moveTo>
                  <a:pt x="491" y="2798"/>
                </a:moveTo>
                <a:cubicBezTo>
                  <a:pt x="491" y="870"/>
                  <a:pt x="491" y="870"/>
                  <a:pt x="491" y="870"/>
                </a:cubicBezTo>
                <a:cubicBezTo>
                  <a:pt x="737" y="995"/>
                  <a:pt x="1105" y="1119"/>
                  <a:pt x="1535" y="1119"/>
                </a:cubicBezTo>
                <a:cubicBezTo>
                  <a:pt x="2087" y="1119"/>
                  <a:pt x="2701" y="870"/>
                  <a:pt x="2946" y="746"/>
                </a:cubicBezTo>
                <a:cubicBezTo>
                  <a:pt x="3192" y="870"/>
                  <a:pt x="3744" y="1119"/>
                  <a:pt x="4358" y="1119"/>
                </a:cubicBezTo>
                <a:cubicBezTo>
                  <a:pt x="4788" y="1119"/>
                  <a:pt x="5156" y="995"/>
                  <a:pt x="5463" y="933"/>
                </a:cubicBezTo>
                <a:cubicBezTo>
                  <a:pt x="5463" y="2798"/>
                  <a:pt x="5463" y="2798"/>
                  <a:pt x="5463" y="2798"/>
                </a:cubicBezTo>
                <a:cubicBezTo>
                  <a:pt x="5463" y="4788"/>
                  <a:pt x="3376" y="5845"/>
                  <a:pt x="2946" y="6032"/>
                </a:cubicBezTo>
                <a:cubicBezTo>
                  <a:pt x="2517" y="5845"/>
                  <a:pt x="491" y="4788"/>
                  <a:pt x="491" y="2798"/>
                </a:cubicBezTo>
                <a:close/>
                <a:moveTo>
                  <a:pt x="2946" y="6560"/>
                </a:moveTo>
                <a:cubicBezTo>
                  <a:pt x="3008" y="6529"/>
                  <a:pt x="3008" y="6529"/>
                  <a:pt x="3008" y="6529"/>
                </a:cubicBezTo>
                <a:cubicBezTo>
                  <a:pt x="3130" y="6467"/>
                  <a:pt x="5954" y="5348"/>
                  <a:pt x="5954" y="2798"/>
                </a:cubicBezTo>
                <a:cubicBezTo>
                  <a:pt x="5954" y="0"/>
                  <a:pt x="5954" y="0"/>
                  <a:pt x="5954" y="0"/>
                </a:cubicBezTo>
                <a:cubicBezTo>
                  <a:pt x="5524" y="311"/>
                  <a:pt x="5524" y="311"/>
                  <a:pt x="5524" y="311"/>
                </a:cubicBezTo>
                <a:cubicBezTo>
                  <a:pt x="5524" y="311"/>
                  <a:pt x="5033" y="622"/>
                  <a:pt x="4358" y="622"/>
                </a:cubicBezTo>
                <a:cubicBezTo>
                  <a:pt x="3911" y="622"/>
                  <a:pt x="3491" y="485"/>
                  <a:pt x="3258" y="393"/>
                </a:cubicBezTo>
                <a:cubicBezTo>
                  <a:pt x="3141" y="347"/>
                  <a:pt x="3035" y="276"/>
                  <a:pt x="2946" y="186"/>
                </a:cubicBezTo>
                <a:cubicBezTo>
                  <a:pt x="2946" y="186"/>
                  <a:pt x="2946" y="186"/>
                  <a:pt x="2946" y="186"/>
                </a:cubicBezTo>
                <a:cubicBezTo>
                  <a:pt x="2823" y="249"/>
                  <a:pt x="2823" y="249"/>
                  <a:pt x="2823" y="249"/>
                </a:cubicBezTo>
                <a:cubicBezTo>
                  <a:pt x="2823" y="249"/>
                  <a:pt x="2148" y="622"/>
                  <a:pt x="1535" y="622"/>
                </a:cubicBezTo>
                <a:cubicBezTo>
                  <a:pt x="921" y="622"/>
                  <a:pt x="368" y="311"/>
                  <a:pt x="368" y="311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798"/>
                  <a:pt x="0" y="2798"/>
                  <a:pt x="0" y="2798"/>
                </a:cubicBezTo>
                <a:cubicBezTo>
                  <a:pt x="0" y="5348"/>
                  <a:pt x="2762" y="6467"/>
                  <a:pt x="2885" y="6529"/>
                </a:cubicBezTo>
                <a:lnTo>
                  <a:pt x="2946" y="6560"/>
                </a:lnTo>
                <a:close/>
              </a:path>
            </a:pathLst>
          </a:custGeom>
          <a:solidFill>
            <a:srgbClr val="00BCF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B8A97973-E7D8-424B-9F7C-0D53E758E184}"/>
              </a:ext>
            </a:extLst>
          </p:cNvPr>
          <p:cNvSpPr>
            <a:spLocks noEditPoints="1"/>
          </p:cNvSpPr>
          <p:nvPr/>
        </p:nvSpPr>
        <p:spPr bwMode="auto">
          <a:xfrm>
            <a:off x="3658979" y="2264600"/>
            <a:ext cx="530674" cy="362954"/>
          </a:xfrm>
          <a:custGeom>
            <a:avLst/>
            <a:gdLst>
              <a:gd name="T0" fmla="*/ 6034 w 8045"/>
              <a:gd name="T1" fmla="*/ 1251 h 5504"/>
              <a:gd name="T2" fmla="*/ 4023 w 8045"/>
              <a:gd name="T3" fmla="*/ 0 h 5504"/>
              <a:gd name="T4" fmla="*/ 1760 w 8045"/>
              <a:gd name="T5" fmla="*/ 2001 h 5504"/>
              <a:gd name="T6" fmla="*/ 0 w 8045"/>
              <a:gd name="T7" fmla="*/ 3753 h 5504"/>
              <a:gd name="T8" fmla="*/ 1760 w 8045"/>
              <a:gd name="T9" fmla="*/ 5504 h 5504"/>
              <a:gd name="T10" fmla="*/ 5908 w 8045"/>
              <a:gd name="T11" fmla="*/ 5504 h 5504"/>
              <a:gd name="T12" fmla="*/ 8045 w 8045"/>
              <a:gd name="T13" fmla="*/ 3378 h 5504"/>
              <a:gd name="T14" fmla="*/ 6034 w 8045"/>
              <a:gd name="T15" fmla="*/ 1251 h 5504"/>
              <a:gd name="T16" fmla="*/ 5908 w 8045"/>
              <a:gd name="T17" fmla="*/ 5004 h 5504"/>
              <a:gd name="T18" fmla="*/ 1760 w 8045"/>
              <a:gd name="T19" fmla="*/ 5004 h 5504"/>
              <a:gd name="T20" fmla="*/ 503 w 8045"/>
              <a:gd name="T21" fmla="*/ 3753 h 5504"/>
              <a:gd name="T22" fmla="*/ 1681 w 8045"/>
              <a:gd name="T23" fmla="*/ 2505 h 5504"/>
              <a:gd name="T24" fmla="*/ 2263 w 8045"/>
              <a:gd name="T25" fmla="*/ 2507 h 5504"/>
              <a:gd name="T26" fmla="*/ 2263 w 8045"/>
              <a:gd name="T27" fmla="*/ 2252 h 5504"/>
              <a:gd name="T28" fmla="*/ 4023 w 8045"/>
              <a:gd name="T29" fmla="*/ 500 h 5504"/>
              <a:gd name="T30" fmla="*/ 5657 w 8045"/>
              <a:gd name="T31" fmla="*/ 1626 h 5504"/>
              <a:gd name="T32" fmla="*/ 5720 w 8045"/>
              <a:gd name="T33" fmla="*/ 1751 h 5504"/>
              <a:gd name="T34" fmla="*/ 5908 w 8045"/>
              <a:gd name="T35" fmla="*/ 1751 h 5504"/>
              <a:gd name="T36" fmla="*/ 7543 w 8045"/>
              <a:gd name="T37" fmla="*/ 3378 h 5504"/>
              <a:gd name="T38" fmla="*/ 5908 w 8045"/>
              <a:gd name="T39" fmla="*/ 5004 h 5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8045" h="5504">
                <a:moveTo>
                  <a:pt x="6034" y="1251"/>
                </a:moveTo>
                <a:cubicBezTo>
                  <a:pt x="5657" y="500"/>
                  <a:pt x="4840" y="0"/>
                  <a:pt x="4023" y="0"/>
                </a:cubicBezTo>
                <a:cubicBezTo>
                  <a:pt x="2828" y="0"/>
                  <a:pt x="1886" y="875"/>
                  <a:pt x="1760" y="2001"/>
                </a:cubicBezTo>
                <a:cubicBezTo>
                  <a:pt x="754" y="2001"/>
                  <a:pt x="0" y="2815"/>
                  <a:pt x="0" y="3753"/>
                </a:cubicBezTo>
                <a:cubicBezTo>
                  <a:pt x="0" y="4754"/>
                  <a:pt x="754" y="5504"/>
                  <a:pt x="1760" y="5504"/>
                </a:cubicBezTo>
                <a:cubicBezTo>
                  <a:pt x="1760" y="5504"/>
                  <a:pt x="1760" y="5504"/>
                  <a:pt x="5908" y="5504"/>
                </a:cubicBezTo>
                <a:cubicBezTo>
                  <a:pt x="7040" y="5504"/>
                  <a:pt x="8045" y="4566"/>
                  <a:pt x="8045" y="3378"/>
                </a:cubicBezTo>
                <a:cubicBezTo>
                  <a:pt x="8045" y="2252"/>
                  <a:pt x="7166" y="1376"/>
                  <a:pt x="6034" y="1251"/>
                </a:cubicBezTo>
                <a:close/>
                <a:moveTo>
                  <a:pt x="5908" y="5004"/>
                </a:moveTo>
                <a:cubicBezTo>
                  <a:pt x="5908" y="5004"/>
                  <a:pt x="5908" y="5004"/>
                  <a:pt x="1760" y="5004"/>
                </a:cubicBezTo>
                <a:cubicBezTo>
                  <a:pt x="1069" y="5004"/>
                  <a:pt x="503" y="4441"/>
                  <a:pt x="503" y="3753"/>
                </a:cubicBezTo>
                <a:cubicBezTo>
                  <a:pt x="503" y="3091"/>
                  <a:pt x="1026" y="2545"/>
                  <a:pt x="1681" y="2505"/>
                </a:cubicBezTo>
                <a:cubicBezTo>
                  <a:pt x="1766" y="2492"/>
                  <a:pt x="1948" y="2478"/>
                  <a:pt x="2263" y="2507"/>
                </a:cubicBezTo>
                <a:cubicBezTo>
                  <a:pt x="2263" y="2463"/>
                  <a:pt x="2263" y="2387"/>
                  <a:pt x="2263" y="2252"/>
                </a:cubicBezTo>
                <a:cubicBezTo>
                  <a:pt x="2263" y="1313"/>
                  <a:pt x="3017" y="500"/>
                  <a:pt x="4023" y="500"/>
                </a:cubicBezTo>
                <a:cubicBezTo>
                  <a:pt x="4714" y="500"/>
                  <a:pt x="5343" y="938"/>
                  <a:pt x="5657" y="1626"/>
                </a:cubicBezTo>
                <a:cubicBezTo>
                  <a:pt x="5657" y="1626"/>
                  <a:pt x="5657" y="1626"/>
                  <a:pt x="5720" y="1751"/>
                </a:cubicBezTo>
                <a:cubicBezTo>
                  <a:pt x="5720" y="1751"/>
                  <a:pt x="5720" y="1751"/>
                  <a:pt x="5908" y="1751"/>
                </a:cubicBezTo>
                <a:cubicBezTo>
                  <a:pt x="6788" y="1751"/>
                  <a:pt x="7543" y="2502"/>
                  <a:pt x="7543" y="3378"/>
                </a:cubicBezTo>
                <a:cubicBezTo>
                  <a:pt x="7543" y="4316"/>
                  <a:pt x="6788" y="5004"/>
                  <a:pt x="5908" y="5004"/>
                </a:cubicBezTo>
                <a:close/>
              </a:path>
            </a:pathLst>
          </a:custGeom>
          <a:solidFill>
            <a:srgbClr val="00188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12935B78-20DF-4B9A-BF27-C66CF621C614}"/>
              </a:ext>
            </a:extLst>
          </p:cNvPr>
          <p:cNvSpPr>
            <a:spLocks/>
          </p:cNvSpPr>
          <p:nvPr/>
        </p:nvSpPr>
        <p:spPr bwMode="auto">
          <a:xfrm>
            <a:off x="3658979" y="5606897"/>
            <a:ext cx="478146" cy="493448"/>
          </a:xfrm>
          <a:custGeom>
            <a:avLst/>
            <a:gdLst>
              <a:gd name="T0" fmla="*/ 15258 w 18559"/>
              <a:gd name="T1" fmla="*/ 6281 h 19153"/>
              <a:gd name="T2" fmla="*/ 14451 w 18559"/>
              <a:gd name="T3" fmla="*/ 7115 h 19153"/>
              <a:gd name="T4" fmla="*/ 15991 w 18559"/>
              <a:gd name="T5" fmla="*/ 8933 h 19153"/>
              <a:gd name="T6" fmla="*/ 9903 w 18559"/>
              <a:gd name="T7" fmla="*/ 8933 h 19153"/>
              <a:gd name="T8" fmla="*/ 9903 w 18559"/>
              <a:gd name="T9" fmla="*/ 2649 h 19153"/>
              <a:gd name="T10" fmla="*/ 11662 w 18559"/>
              <a:gd name="T11" fmla="*/ 4314 h 19153"/>
              <a:gd name="T12" fmla="*/ 12545 w 18559"/>
              <a:gd name="T13" fmla="*/ 3405 h 19153"/>
              <a:gd name="T14" fmla="*/ 9242 w 18559"/>
              <a:gd name="T15" fmla="*/ 0 h 19153"/>
              <a:gd name="T16" fmla="*/ 6088 w 18559"/>
              <a:gd name="T17" fmla="*/ 3405 h 19153"/>
              <a:gd name="T18" fmla="*/ 6968 w 18559"/>
              <a:gd name="T19" fmla="*/ 4314 h 19153"/>
              <a:gd name="T20" fmla="*/ 8509 w 18559"/>
              <a:gd name="T21" fmla="*/ 2649 h 19153"/>
              <a:gd name="T22" fmla="*/ 8509 w 18559"/>
              <a:gd name="T23" fmla="*/ 8933 h 19153"/>
              <a:gd name="T24" fmla="*/ 2639 w 18559"/>
              <a:gd name="T25" fmla="*/ 8933 h 19153"/>
              <a:gd name="T26" fmla="*/ 4180 w 18559"/>
              <a:gd name="T27" fmla="*/ 7115 h 19153"/>
              <a:gd name="T28" fmla="*/ 3300 w 18559"/>
              <a:gd name="T29" fmla="*/ 6281 h 19153"/>
              <a:gd name="T30" fmla="*/ 0 w 18559"/>
              <a:gd name="T31" fmla="*/ 9690 h 19153"/>
              <a:gd name="T32" fmla="*/ 3300 w 18559"/>
              <a:gd name="T33" fmla="*/ 12869 h 19153"/>
              <a:gd name="T34" fmla="*/ 4180 w 18559"/>
              <a:gd name="T35" fmla="*/ 11960 h 19153"/>
              <a:gd name="T36" fmla="*/ 2639 w 18559"/>
              <a:gd name="T37" fmla="*/ 10369 h 19153"/>
              <a:gd name="T38" fmla="*/ 8509 w 18559"/>
              <a:gd name="T39" fmla="*/ 10369 h 19153"/>
              <a:gd name="T40" fmla="*/ 8509 w 18559"/>
              <a:gd name="T41" fmla="*/ 16427 h 19153"/>
              <a:gd name="T42" fmla="*/ 6968 w 18559"/>
              <a:gd name="T43" fmla="*/ 14836 h 19153"/>
              <a:gd name="T44" fmla="*/ 6088 w 18559"/>
              <a:gd name="T45" fmla="*/ 15744 h 19153"/>
              <a:gd name="T46" fmla="*/ 9242 w 18559"/>
              <a:gd name="T47" fmla="*/ 19153 h 19153"/>
              <a:gd name="T48" fmla="*/ 12545 w 18559"/>
              <a:gd name="T49" fmla="*/ 15744 h 19153"/>
              <a:gd name="T50" fmla="*/ 11662 w 18559"/>
              <a:gd name="T51" fmla="*/ 14836 h 19153"/>
              <a:gd name="T52" fmla="*/ 9903 w 18559"/>
              <a:gd name="T53" fmla="*/ 16427 h 19153"/>
              <a:gd name="T54" fmla="*/ 9903 w 18559"/>
              <a:gd name="T55" fmla="*/ 10369 h 19153"/>
              <a:gd name="T56" fmla="*/ 15991 w 18559"/>
              <a:gd name="T57" fmla="*/ 10369 h 19153"/>
              <a:gd name="T58" fmla="*/ 14451 w 18559"/>
              <a:gd name="T59" fmla="*/ 11960 h 19153"/>
              <a:gd name="T60" fmla="*/ 15258 w 18559"/>
              <a:gd name="T61" fmla="*/ 12869 h 19153"/>
              <a:gd name="T62" fmla="*/ 18559 w 18559"/>
              <a:gd name="T63" fmla="*/ 9690 h 19153"/>
              <a:gd name="T64" fmla="*/ 15258 w 18559"/>
              <a:gd name="T65" fmla="*/ 6281 h 19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8559" h="19153">
                <a:moveTo>
                  <a:pt x="15258" y="6281"/>
                </a:moveTo>
                <a:lnTo>
                  <a:pt x="14451" y="7115"/>
                </a:lnTo>
                <a:lnTo>
                  <a:pt x="15991" y="8933"/>
                </a:lnTo>
                <a:lnTo>
                  <a:pt x="9903" y="8933"/>
                </a:lnTo>
                <a:lnTo>
                  <a:pt x="9903" y="2649"/>
                </a:lnTo>
                <a:lnTo>
                  <a:pt x="11662" y="4314"/>
                </a:lnTo>
                <a:lnTo>
                  <a:pt x="12545" y="3405"/>
                </a:lnTo>
                <a:lnTo>
                  <a:pt x="9242" y="0"/>
                </a:lnTo>
                <a:lnTo>
                  <a:pt x="6088" y="3405"/>
                </a:lnTo>
                <a:lnTo>
                  <a:pt x="6968" y="4314"/>
                </a:lnTo>
                <a:lnTo>
                  <a:pt x="8509" y="2649"/>
                </a:lnTo>
                <a:lnTo>
                  <a:pt x="8509" y="8933"/>
                </a:lnTo>
                <a:lnTo>
                  <a:pt x="2639" y="8933"/>
                </a:lnTo>
                <a:lnTo>
                  <a:pt x="4180" y="7115"/>
                </a:lnTo>
                <a:lnTo>
                  <a:pt x="3300" y="6281"/>
                </a:lnTo>
                <a:lnTo>
                  <a:pt x="0" y="9690"/>
                </a:lnTo>
                <a:lnTo>
                  <a:pt x="3300" y="12869"/>
                </a:lnTo>
                <a:lnTo>
                  <a:pt x="4180" y="11960"/>
                </a:lnTo>
                <a:lnTo>
                  <a:pt x="2639" y="10369"/>
                </a:lnTo>
                <a:lnTo>
                  <a:pt x="8509" y="10369"/>
                </a:lnTo>
                <a:lnTo>
                  <a:pt x="8509" y="16427"/>
                </a:lnTo>
                <a:lnTo>
                  <a:pt x="6968" y="14836"/>
                </a:lnTo>
                <a:lnTo>
                  <a:pt x="6088" y="15744"/>
                </a:lnTo>
                <a:lnTo>
                  <a:pt x="9242" y="19153"/>
                </a:lnTo>
                <a:lnTo>
                  <a:pt x="12545" y="15744"/>
                </a:lnTo>
                <a:lnTo>
                  <a:pt x="11662" y="14836"/>
                </a:lnTo>
                <a:lnTo>
                  <a:pt x="9903" y="16427"/>
                </a:lnTo>
                <a:lnTo>
                  <a:pt x="9903" y="10369"/>
                </a:lnTo>
                <a:lnTo>
                  <a:pt x="15991" y="10369"/>
                </a:lnTo>
                <a:lnTo>
                  <a:pt x="14451" y="11960"/>
                </a:lnTo>
                <a:lnTo>
                  <a:pt x="15258" y="12869"/>
                </a:lnTo>
                <a:lnTo>
                  <a:pt x="18559" y="9690"/>
                </a:lnTo>
                <a:lnTo>
                  <a:pt x="15258" y="6281"/>
                </a:lnTo>
                <a:close/>
              </a:path>
            </a:pathLst>
          </a:custGeom>
          <a:solidFill>
            <a:srgbClr val="001F5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D3A0BB-834F-43CF-98ED-C5B59A5F2199}"/>
              </a:ext>
            </a:extLst>
          </p:cNvPr>
          <p:cNvSpPr txBox="1"/>
          <p:nvPr/>
        </p:nvSpPr>
        <p:spPr>
          <a:xfrm>
            <a:off x="3277100" y="192323"/>
            <a:ext cx="5695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DO" sz="2800" b="1" dirty="0">
                <a:solidFill>
                  <a:schemeClr val="bg1"/>
                </a:solidFill>
                <a:latin typeface="Trebuchet MS" panose="020B0603020202020204" pitchFamily="34" charset="0"/>
              </a:rPr>
              <a:t>Microsoft Azure </a:t>
            </a:r>
            <a:r>
              <a:rPr lang="es-DO" sz="2800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Offers</a:t>
            </a:r>
            <a:endParaRPr lang="es-DO" sz="28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90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59"/>
          <a:stretch/>
        </p:blipFill>
        <p:spPr>
          <a:xfrm>
            <a:off x="0" y="0"/>
            <a:ext cx="12192000" cy="1584101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27"/>
          <a:stretch/>
        </p:blipFill>
        <p:spPr>
          <a:xfrm>
            <a:off x="-148932" y="6525590"/>
            <a:ext cx="12563427" cy="66481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C5DBA0A-2190-46AE-81C5-C06387BE4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958"/>
            <a:ext cx="11655840" cy="899537"/>
          </a:xfrm>
        </p:spPr>
        <p:txBody>
          <a:bodyPr>
            <a:normAutofit/>
          </a:bodyPr>
          <a:lstStyle/>
          <a:p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Trebuchet MS" panose="020B0603020202020204" pitchFamily="34" charset="0"/>
              </a:rPr>
              <a:t>Protect your business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2BF678-8B9F-423B-8CF9-0DB1AD6C2C79}"/>
              </a:ext>
            </a:extLst>
          </p:cNvPr>
          <p:cNvSpPr/>
          <p:nvPr/>
        </p:nvSpPr>
        <p:spPr>
          <a:xfrm>
            <a:off x="10261600" y="940490"/>
            <a:ext cx="1122508" cy="497407"/>
          </a:xfrm>
          <a:prstGeom prst="rect">
            <a:avLst/>
          </a:prstGeom>
        </p:spPr>
        <p:txBody>
          <a:bodyPr wrap="square" lIns="179285" tIns="143428" rIns="179285" bIns="143428">
            <a:spAutoFit/>
          </a:bodyPr>
          <a:lstStyle/>
          <a:p>
            <a:pPr marL="0" marR="0" lvl="0" indent="0" algn="ctr" defTabSz="91413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cs typeface="Segoe UI" pitchFamily="34" charset="0"/>
              </a:rPr>
              <a:t>Trust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25B0AB5-DD51-46B6-832F-D3297CD4998E}"/>
              </a:ext>
            </a:extLst>
          </p:cNvPr>
          <p:cNvSpPr txBox="1">
            <a:spLocks/>
          </p:cNvSpPr>
          <p:nvPr/>
        </p:nvSpPr>
        <p:spPr>
          <a:xfrm>
            <a:off x="860982" y="4359556"/>
            <a:ext cx="2613238" cy="1510630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AEE9"/>
                </a:solidFill>
                <a:effectLst/>
                <a:uLnTx/>
                <a:uFillTx/>
                <a:latin typeface="Trebuchet MS" panose="020B0603020202020204" pitchFamily="34" charset="0"/>
              </a:rPr>
              <a:t>Detect and mitigate threats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C35236F-51BB-40F2-AFFE-2EEEC2D30FF5}"/>
              </a:ext>
            </a:extLst>
          </p:cNvPr>
          <p:cNvSpPr txBox="1">
            <a:spLocks/>
          </p:cNvSpPr>
          <p:nvPr/>
        </p:nvSpPr>
        <p:spPr>
          <a:xfrm>
            <a:off x="7905391" y="4359555"/>
            <a:ext cx="3635464" cy="1510630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 w="3175">
                  <a:noFill/>
                </a:ln>
                <a:solidFill>
                  <a:srgbClr val="00AEE9"/>
                </a:solidFill>
                <a:effectLst/>
                <a:uLnTx/>
                <a:uFillTx/>
                <a:latin typeface="Trebuchet MS" panose="020B0603020202020204" pitchFamily="34" charset="0"/>
                <a:cs typeface="Segoe UI" pitchFamily="34" charset="0"/>
              </a:rPr>
              <a:t>The most trusted and compliant cloud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7BEE380-9EA6-4E07-B1E9-0DFCDA40CA76}"/>
              </a:ext>
            </a:extLst>
          </p:cNvPr>
          <p:cNvSpPr txBox="1">
            <a:spLocks/>
          </p:cNvSpPr>
          <p:nvPr/>
        </p:nvSpPr>
        <p:spPr>
          <a:xfrm>
            <a:off x="4333053" y="4359556"/>
            <a:ext cx="3168740" cy="1510630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 w="3175">
                  <a:noFill/>
                </a:ln>
                <a:solidFill>
                  <a:srgbClr val="00AEE9"/>
                </a:solidFill>
                <a:effectLst/>
                <a:uLnTx/>
                <a:uFillTx/>
                <a:latin typeface="Trebuchet MS" panose="020B0603020202020204" pitchFamily="34" charset="0"/>
                <a:cs typeface="Segoe UI" pitchFamily="34" charset="0"/>
              </a:rPr>
              <a:t>Achieve global scale, in local regions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7122805-DED2-4AFB-970E-485E123470AE}"/>
              </a:ext>
            </a:extLst>
          </p:cNvPr>
          <p:cNvCxnSpPr/>
          <p:nvPr/>
        </p:nvCxnSpPr>
        <p:spPr>
          <a:xfrm>
            <a:off x="967154" y="4132385"/>
            <a:ext cx="10246946" cy="0"/>
          </a:xfrm>
          <a:prstGeom prst="line">
            <a:avLst/>
          </a:prstGeom>
          <a:ln w="31750">
            <a:solidFill>
              <a:srgbClr val="66E5FF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F08438E-8DA2-413F-A0DC-5B54AF87E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001" y="2745779"/>
            <a:ext cx="965200" cy="825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B7FA0D-2BC3-4A4D-9410-4124F18099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0925" y="2694979"/>
            <a:ext cx="927100" cy="927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83AC67-3980-455D-8A7F-6D50831A5B1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645" y="2745779"/>
            <a:ext cx="1076955" cy="825500"/>
          </a:xfrm>
          <a:prstGeom prst="rect">
            <a:avLst/>
          </a:prstGeom>
        </p:spPr>
      </p:pic>
      <p:sp>
        <p:nvSpPr>
          <p:cNvPr id="15" name="Freeform 7">
            <a:extLst>
              <a:ext uri="{FF2B5EF4-FFF2-40B4-BE49-F238E27FC236}">
                <a16:creationId xmlns:a16="http://schemas.microsoft.com/office/drawing/2014/main" id="{57D07EDD-BBD6-4ACC-8135-BDC8F9B635E9}"/>
              </a:ext>
            </a:extLst>
          </p:cNvPr>
          <p:cNvSpPr>
            <a:spLocks noEditPoints="1"/>
          </p:cNvSpPr>
          <p:nvPr/>
        </p:nvSpPr>
        <p:spPr bwMode="auto">
          <a:xfrm>
            <a:off x="10561314" y="327155"/>
            <a:ext cx="579284" cy="638045"/>
          </a:xfrm>
          <a:custGeom>
            <a:avLst/>
            <a:gdLst>
              <a:gd name="T0" fmla="*/ 491 w 5954"/>
              <a:gd name="T1" fmla="*/ 2798 h 6560"/>
              <a:gd name="T2" fmla="*/ 491 w 5954"/>
              <a:gd name="T3" fmla="*/ 870 h 6560"/>
              <a:gd name="T4" fmla="*/ 1535 w 5954"/>
              <a:gd name="T5" fmla="*/ 1119 h 6560"/>
              <a:gd name="T6" fmla="*/ 2946 w 5954"/>
              <a:gd name="T7" fmla="*/ 746 h 6560"/>
              <a:gd name="T8" fmla="*/ 4358 w 5954"/>
              <a:gd name="T9" fmla="*/ 1119 h 6560"/>
              <a:gd name="T10" fmla="*/ 5463 w 5954"/>
              <a:gd name="T11" fmla="*/ 933 h 6560"/>
              <a:gd name="T12" fmla="*/ 5463 w 5954"/>
              <a:gd name="T13" fmla="*/ 2798 h 6560"/>
              <a:gd name="T14" fmla="*/ 2946 w 5954"/>
              <a:gd name="T15" fmla="*/ 6032 h 6560"/>
              <a:gd name="T16" fmla="*/ 491 w 5954"/>
              <a:gd name="T17" fmla="*/ 2798 h 6560"/>
              <a:gd name="T18" fmla="*/ 2946 w 5954"/>
              <a:gd name="T19" fmla="*/ 6560 h 6560"/>
              <a:gd name="T20" fmla="*/ 3008 w 5954"/>
              <a:gd name="T21" fmla="*/ 6529 h 6560"/>
              <a:gd name="T22" fmla="*/ 5954 w 5954"/>
              <a:gd name="T23" fmla="*/ 2798 h 6560"/>
              <a:gd name="T24" fmla="*/ 5954 w 5954"/>
              <a:gd name="T25" fmla="*/ 0 h 6560"/>
              <a:gd name="T26" fmla="*/ 5524 w 5954"/>
              <a:gd name="T27" fmla="*/ 311 h 6560"/>
              <a:gd name="T28" fmla="*/ 4358 w 5954"/>
              <a:gd name="T29" fmla="*/ 622 h 6560"/>
              <a:gd name="T30" fmla="*/ 3258 w 5954"/>
              <a:gd name="T31" fmla="*/ 393 h 6560"/>
              <a:gd name="T32" fmla="*/ 2946 w 5954"/>
              <a:gd name="T33" fmla="*/ 186 h 6560"/>
              <a:gd name="T34" fmla="*/ 2946 w 5954"/>
              <a:gd name="T35" fmla="*/ 186 h 6560"/>
              <a:gd name="T36" fmla="*/ 2823 w 5954"/>
              <a:gd name="T37" fmla="*/ 249 h 6560"/>
              <a:gd name="T38" fmla="*/ 1535 w 5954"/>
              <a:gd name="T39" fmla="*/ 622 h 6560"/>
              <a:gd name="T40" fmla="*/ 368 w 5954"/>
              <a:gd name="T41" fmla="*/ 311 h 6560"/>
              <a:gd name="T42" fmla="*/ 0 w 5954"/>
              <a:gd name="T43" fmla="*/ 62 h 6560"/>
              <a:gd name="T44" fmla="*/ 0 w 5954"/>
              <a:gd name="T45" fmla="*/ 2798 h 6560"/>
              <a:gd name="T46" fmla="*/ 2885 w 5954"/>
              <a:gd name="T47" fmla="*/ 6529 h 6560"/>
              <a:gd name="T48" fmla="*/ 2946 w 5954"/>
              <a:gd name="T49" fmla="*/ 6560 h 6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954" h="6560">
                <a:moveTo>
                  <a:pt x="491" y="2798"/>
                </a:moveTo>
                <a:cubicBezTo>
                  <a:pt x="491" y="870"/>
                  <a:pt x="491" y="870"/>
                  <a:pt x="491" y="870"/>
                </a:cubicBezTo>
                <a:cubicBezTo>
                  <a:pt x="737" y="995"/>
                  <a:pt x="1105" y="1119"/>
                  <a:pt x="1535" y="1119"/>
                </a:cubicBezTo>
                <a:cubicBezTo>
                  <a:pt x="2087" y="1119"/>
                  <a:pt x="2701" y="870"/>
                  <a:pt x="2946" y="746"/>
                </a:cubicBezTo>
                <a:cubicBezTo>
                  <a:pt x="3192" y="870"/>
                  <a:pt x="3744" y="1119"/>
                  <a:pt x="4358" y="1119"/>
                </a:cubicBezTo>
                <a:cubicBezTo>
                  <a:pt x="4788" y="1119"/>
                  <a:pt x="5156" y="995"/>
                  <a:pt x="5463" y="933"/>
                </a:cubicBezTo>
                <a:cubicBezTo>
                  <a:pt x="5463" y="2798"/>
                  <a:pt x="5463" y="2798"/>
                  <a:pt x="5463" y="2798"/>
                </a:cubicBezTo>
                <a:cubicBezTo>
                  <a:pt x="5463" y="4788"/>
                  <a:pt x="3376" y="5845"/>
                  <a:pt x="2946" y="6032"/>
                </a:cubicBezTo>
                <a:cubicBezTo>
                  <a:pt x="2517" y="5845"/>
                  <a:pt x="491" y="4788"/>
                  <a:pt x="491" y="2798"/>
                </a:cubicBezTo>
                <a:close/>
                <a:moveTo>
                  <a:pt x="2946" y="6560"/>
                </a:moveTo>
                <a:cubicBezTo>
                  <a:pt x="3008" y="6529"/>
                  <a:pt x="3008" y="6529"/>
                  <a:pt x="3008" y="6529"/>
                </a:cubicBezTo>
                <a:cubicBezTo>
                  <a:pt x="3130" y="6467"/>
                  <a:pt x="5954" y="5348"/>
                  <a:pt x="5954" y="2798"/>
                </a:cubicBezTo>
                <a:cubicBezTo>
                  <a:pt x="5954" y="0"/>
                  <a:pt x="5954" y="0"/>
                  <a:pt x="5954" y="0"/>
                </a:cubicBezTo>
                <a:cubicBezTo>
                  <a:pt x="5524" y="311"/>
                  <a:pt x="5524" y="311"/>
                  <a:pt x="5524" y="311"/>
                </a:cubicBezTo>
                <a:cubicBezTo>
                  <a:pt x="5524" y="311"/>
                  <a:pt x="5033" y="622"/>
                  <a:pt x="4358" y="622"/>
                </a:cubicBezTo>
                <a:cubicBezTo>
                  <a:pt x="3911" y="622"/>
                  <a:pt x="3491" y="485"/>
                  <a:pt x="3258" y="393"/>
                </a:cubicBezTo>
                <a:cubicBezTo>
                  <a:pt x="3141" y="347"/>
                  <a:pt x="3035" y="276"/>
                  <a:pt x="2946" y="186"/>
                </a:cubicBezTo>
                <a:cubicBezTo>
                  <a:pt x="2946" y="186"/>
                  <a:pt x="2946" y="186"/>
                  <a:pt x="2946" y="186"/>
                </a:cubicBezTo>
                <a:cubicBezTo>
                  <a:pt x="2823" y="249"/>
                  <a:pt x="2823" y="249"/>
                  <a:pt x="2823" y="249"/>
                </a:cubicBezTo>
                <a:cubicBezTo>
                  <a:pt x="2823" y="249"/>
                  <a:pt x="2148" y="622"/>
                  <a:pt x="1535" y="622"/>
                </a:cubicBezTo>
                <a:cubicBezTo>
                  <a:pt x="921" y="622"/>
                  <a:pt x="368" y="311"/>
                  <a:pt x="368" y="311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798"/>
                  <a:pt x="0" y="2798"/>
                  <a:pt x="0" y="2798"/>
                </a:cubicBezTo>
                <a:cubicBezTo>
                  <a:pt x="0" y="5348"/>
                  <a:pt x="2762" y="6467"/>
                  <a:pt x="2885" y="6529"/>
                </a:cubicBezTo>
                <a:lnTo>
                  <a:pt x="2946" y="65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605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4.07407E-6 L -4.375E-6 0.0912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6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54167E-6 -3.33333E-6 L 3.54167E-6 0.09121 " pathEditMode="relative" rAng="0" ptsTypes="AA">
                                      <p:cBhvr>
                                        <p:cTn id="14" dur="6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6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95833E-6 -3.33333E-6 L 3.95833E-6 0.09121 " pathEditMode="relative" rAng="0" ptsTypes="AA">
                                      <p:cBhvr>
                                        <p:cTn id="19" dur="6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6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3" presetClass="entr" presetSubtype="27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27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27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6" presetClass="entr" presetSubtype="37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0" grpId="0"/>
      <p:bldP spid="1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59"/>
          <a:stretch/>
        </p:blipFill>
        <p:spPr>
          <a:xfrm>
            <a:off x="0" y="0"/>
            <a:ext cx="12192000" cy="1584101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27"/>
          <a:stretch/>
        </p:blipFill>
        <p:spPr>
          <a:xfrm>
            <a:off x="-148932" y="6525590"/>
            <a:ext cx="12563427" cy="66481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D761181-1B04-4593-80B5-247088E2106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5" t="19266" r="18775" b="19266"/>
          <a:stretch/>
        </p:blipFill>
        <p:spPr>
          <a:xfrm>
            <a:off x="5167089" y="5315979"/>
            <a:ext cx="1488936" cy="1465502"/>
          </a:xfrm>
          <a:prstGeom prst="rect">
            <a:avLst/>
          </a:prstGeom>
        </p:spPr>
      </p:pic>
      <p:sp>
        <p:nvSpPr>
          <p:cNvPr id="37" name="Title 2">
            <a:extLst>
              <a:ext uri="{FF2B5EF4-FFF2-40B4-BE49-F238E27FC236}">
                <a16:creationId xmlns:a16="http://schemas.microsoft.com/office/drawing/2014/main" id="{E0DDF20A-55D5-4BE4-959F-ADE51E36476A}"/>
              </a:ext>
            </a:extLst>
          </p:cNvPr>
          <p:cNvSpPr txBox="1">
            <a:spLocks/>
          </p:cNvSpPr>
          <p:nvPr/>
        </p:nvSpPr>
        <p:spPr>
          <a:xfrm>
            <a:off x="269241" y="289958"/>
            <a:ext cx="11655840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Tx/>
              <a:buNone/>
              <a:tabLst>
                <a:tab pos="1461017" algn="l"/>
              </a:tabLst>
              <a:defRPr/>
            </a:pPr>
            <a:r>
              <a:rPr kumimoji="0" lang="en-US" sz="4400" b="0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rebuchet MS" panose="020B0603020202020204" pitchFamily="34" charset="0"/>
              </a:rPr>
              <a:t>Detect and mitigate threats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F6BE89C-DA16-4AFB-83EB-220EA456FEC5}"/>
              </a:ext>
            </a:extLst>
          </p:cNvPr>
          <p:cNvSpPr/>
          <p:nvPr/>
        </p:nvSpPr>
        <p:spPr>
          <a:xfrm>
            <a:off x="10261600" y="940490"/>
            <a:ext cx="1122508" cy="497407"/>
          </a:xfrm>
          <a:prstGeom prst="rect">
            <a:avLst/>
          </a:prstGeom>
        </p:spPr>
        <p:txBody>
          <a:bodyPr wrap="square" lIns="179285" tIns="143428" rIns="179285" bIns="143428">
            <a:spAutoFit/>
          </a:bodyPr>
          <a:lstStyle/>
          <a:p>
            <a:pPr algn="ctr" defTabSz="914139">
              <a:lnSpc>
                <a:spcPct val="90000"/>
              </a:lnSpc>
              <a:defRPr/>
            </a:pPr>
            <a:r>
              <a:rPr lang="en-US" sz="1400" b="1" kern="0" dirty="0">
                <a:ln w="3175">
                  <a:noFill/>
                </a:ln>
                <a:solidFill>
                  <a:srgbClr val="FFFFFF"/>
                </a:solidFill>
                <a:latin typeface="Trebuchet MS" panose="020B0603020202020204" pitchFamily="34" charset="0"/>
                <a:cs typeface="Segoe UI" pitchFamily="34" charset="0"/>
              </a:rPr>
              <a:t>Trust</a:t>
            </a:r>
          </a:p>
        </p:txBody>
      </p:sp>
      <p:sp>
        <p:nvSpPr>
          <p:cNvPr id="39" name="Freeform 13">
            <a:extLst>
              <a:ext uri="{FF2B5EF4-FFF2-40B4-BE49-F238E27FC236}">
                <a16:creationId xmlns:a16="http://schemas.microsoft.com/office/drawing/2014/main" id="{7D692296-627E-47F8-94C6-29AFC0591E7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543454" y="330929"/>
            <a:ext cx="589503" cy="634271"/>
          </a:xfrm>
          <a:custGeom>
            <a:avLst/>
            <a:gdLst>
              <a:gd name="T0" fmla="*/ 49 w 97"/>
              <a:gd name="T1" fmla="*/ 105 h 105"/>
              <a:gd name="T2" fmla="*/ 47 w 97"/>
              <a:gd name="T3" fmla="*/ 104 h 105"/>
              <a:gd name="T4" fmla="*/ 0 w 97"/>
              <a:gd name="T5" fmla="*/ 44 h 105"/>
              <a:gd name="T6" fmla="*/ 0 w 97"/>
              <a:gd name="T7" fmla="*/ 0 h 105"/>
              <a:gd name="T8" fmla="*/ 6 w 97"/>
              <a:gd name="T9" fmla="*/ 4 h 105"/>
              <a:gd name="T10" fmla="*/ 26 w 97"/>
              <a:gd name="T11" fmla="*/ 10 h 105"/>
              <a:gd name="T12" fmla="*/ 47 w 97"/>
              <a:gd name="T13" fmla="*/ 4 h 105"/>
              <a:gd name="T14" fmla="*/ 49 w 97"/>
              <a:gd name="T15" fmla="*/ 3 h 105"/>
              <a:gd name="T16" fmla="*/ 51 w 97"/>
              <a:gd name="T17" fmla="*/ 4 h 105"/>
              <a:gd name="T18" fmla="*/ 72 w 97"/>
              <a:gd name="T19" fmla="*/ 10 h 105"/>
              <a:gd name="T20" fmla="*/ 91 w 97"/>
              <a:gd name="T21" fmla="*/ 4 h 105"/>
              <a:gd name="T22" fmla="*/ 97 w 97"/>
              <a:gd name="T23" fmla="*/ 0 h 105"/>
              <a:gd name="T24" fmla="*/ 97 w 97"/>
              <a:gd name="T25" fmla="*/ 44 h 105"/>
              <a:gd name="T26" fmla="*/ 50 w 97"/>
              <a:gd name="T27" fmla="*/ 104 h 105"/>
              <a:gd name="T28" fmla="*/ 49 w 97"/>
              <a:gd name="T29" fmla="*/ 105 h 105"/>
              <a:gd name="T30" fmla="*/ 8 w 97"/>
              <a:gd name="T31" fmla="*/ 14 h 105"/>
              <a:gd name="T32" fmla="*/ 8 w 97"/>
              <a:gd name="T33" fmla="*/ 44 h 105"/>
              <a:gd name="T34" fmla="*/ 49 w 97"/>
              <a:gd name="T35" fmla="*/ 96 h 105"/>
              <a:gd name="T36" fmla="*/ 89 w 97"/>
              <a:gd name="T37" fmla="*/ 44 h 105"/>
              <a:gd name="T38" fmla="*/ 89 w 97"/>
              <a:gd name="T39" fmla="*/ 14 h 105"/>
              <a:gd name="T40" fmla="*/ 72 w 97"/>
              <a:gd name="T41" fmla="*/ 18 h 105"/>
              <a:gd name="T42" fmla="*/ 49 w 97"/>
              <a:gd name="T43" fmla="*/ 12 h 105"/>
              <a:gd name="T44" fmla="*/ 26 w 97"/>
              <a:gd name="T45" fmla="*/ 18 h 105"/>
              <a:gd name="T46" fmla="*/ 8 w 97"/>
              <a:gd name="T47" fmla="*/ 14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97" h="105">
                <a:moveTo>
                  <a:pt x="49" y="105"/>
                </a:moveTo>
                <a:cubicBezTo>
                  <a:pt x="47" y="104"/>
                  <a:pt x="47" y="104"/>
                  <a:pt x="47" y="104"/>
                </a:cubicBezTo>
                <a:cubicBezTo>
                  <a:pt x="45" y="103"/>
                  <a:pt x="0" y="85"/>
                  <a:pt x="0" y="44"/>
                </a:cubicBezTo>
                <a:cubicBezTo>
                  <a:pt x="0" y="0"/>
                  <a:pt x="0" y="0"/>
                  <a:pt x="0" y="0"/>
                </a:cubicBezTo>
                <a:cubicBezTo>
                  <a:pt x="6" y="4"/>
                  <a:pt x="6" y="4"/>
                  <a:pt x="6" y="4"/>
                </a:cubicBezTo>
                <a:cubicBezTo>
                  <a:pt x="6" y="4"/>
                  <a:pt x="16" y="10"/>
                  <a:pt x="26" y="10"/>
                </a:cubicBezTo>
                <a:cubicBezTo>
                  <a:pt x="36" y="10"/>
                  <a:pt x="47" y="4"/>
                  <a:pt x="47" y="4"/>
                </a:cubicBezTo>
                <a:cubicBezTo>
                  <a:pt x="49" y="3"/>
                  <a:pt x="49" y="3"/>
                  <a:pt x="49" y="3"/>
                </a:cubicBezTo>
                <a:cubicBezTo>
                  <a:pt x="51" y="4"/>
                  <a:pt x="51" y="4"/>
                  <a:pt x="51" y="4"/>
                </a:cubicBezTo>
                <a:cubicBezTo>
                  <a:pt x="51" y="4"/>
                  <a:pt x="61" y="10"/>
                  <a:pt x="72" y="10"/>
                </a:cubicBezTo>
                <a:cubicBezTo>
                  <a:pt x="82" y="10"/>
                  <a:pt x="91" y="4"/>
                  <a:pt x="91" y="4"/>
                </a:cubicBezTo>
                <a:cubicBezTo>
                  <a:pt x="97" y="0"/>
                  <a:pt x="97" y="0"/>
                  <a:pt x="97" y="0"/>
                </a:cubicBezTo>
                <a:cubicBezTo>
                  <a:pt x="97" y="44"/>
                  <a:pt x="97" y="44"/>
                  <a:pt x="97" y="44"/>
                </a:cubicBezTo>
                <a:cubicBezTo>
                  <a:pt x="97" y="85"/>
                  <a:pt x="52" y="103"/>
                  <a:pt x="50" y="104"/>
                </a:cubicBezTo>
                <a:lnTo>
                  <a:pt x="49" y="105"/>
                </a:lnTo>
                <a:close/>
                <a:moveTo>
                  <a:pt x="8" y="14"/>
                </a:moveTo>
                <a:cubicBezTo>
                  <a:pt x="8" y="44"/>
                  <a:pt x="8" y="44"/>
                  <a:pt x="8" y="44"/>
                </a:cubicBezTo>
                <a:cubicBezTo>
                  <a:pt x="8" y="76"/>
                  <a:pt x="41" y="93"/>
                  <a:pt x="49" y="96"/>
                </a:cubicBezTo>
                <a:cubicBezTo>
                  <a:pt x="56" y="93"/>
                  <a:pt x="89" y="76"/>
                  <a:pt x="89" y="44"/>
                </a:cubicBezTo>
                <a:cubicBezTo>
                  <a:pt x="89" y="14"/>
                  <a:pt x="89" y="14"/>
                  <a:pt x="89" y="14"/>
                </a:cubicBezTo>
                <a:cubicBezTo>
                  <a:pt x="85" y="16"/>
                  <a:pt x="79" y="18"/>
                  <a:pt x="72" y="18"/>
                </a:cubicBezTo>
                <a:cubicBezTo>
                  <a:pt x="61" y="18"/>
                  <a:pt x="53" y="14"/>
                  <a:pt x="49" y="12"/>
                </a:cubicBezTo>
                <a:cubicBezTo>
                  <a:pt x="45" y="14"/>
                  <a:pt x="35" y="18"/>
                  <a:pt x="26" y="18"/>
                </a:cubicBezTo>
                <a:cubicBezTo>
                  <a:pt x="19" y="18"/>
                  <a:pt x="13" y="15"/>
                  <a:pt x="8" y="14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Trebuchet MS" panose="020B0603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4D852A3-865E-42E3-AFDF-AB9A903F1EE9}"/>
              </a:ext>
            </a:extLst>
          </p:cNvPr>
          <p:cNvSpPr/>
          <p:nvPr/>
        </p:nvSpPr>
        <p:spPr bwMode="auto">
          <a:xfrm>
            <a:off x="326201" y="3236976"/>
            <a:ext cx="2905709" cy="1405365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-29" normalizeH="0" baseline="0" noProof="0" dirty="0">
                <a:ln w="3175"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Trebuchet MS" panose="020B0603020202020204" pitchFamily="34" charset="0"/>
                <a:cs typeface="Segoe UI Semilight" panose="020B0402040204020203" pitchFamily="34" charset="0"/>
              </a:rPr>
              <a:t>Assume Breach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-29" normalizeH="0" baseline="0" noProof="0" dirty="0">
              <a:ln w="3175">
                <a:noFill/>
              </a:ln>
              <a:solidFill>
                <a:schemeClr val="accent5"/>
              </a:solidFill>
              <a:effectLst/>
              <a:uLnTx/>
              <a:uFillTx/>
              <a:latin typeface="Trebuchet MS" panose="020B0603020202020204" pitchFamily="34" charset="0"/>
              <a:cs typeface="Segoe UI Semilight" panose="020B0402040204020203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-29" normalizeH="0" baseline="0" noProof="0" dirty="0">
                <a:ln w="3175"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Trebuchet MS" panose="020B0603020202020204" pitchFamily="34" charset="0"/>
                <a:cs typeface="Segoe UI Semilight" panose="020B0402040204020203" pitchFamily="34" charset="0"/>
              </a:rPr>
              <a:t>Identify Attacks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-29" normalizeH="0" baseline="0" noProof="0" dirty="0">
              <a:ln w="3175">
                <a:noFill/>
              </a:ln>
              <a:solidFill>
                <a:schemeClr val="accent5"/>
              </a:solidFill>
              <a:effectLst/>
              <a:uLnTx/>
              <a:uFillTx/>
              <a:latin typeface="Trebuchet MS" panose="020B0603020202020204" pitchFamily="34" charset="0"/>
              <a:cs typeface="Segoe UI Semilight" panose="020B0402040204020203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-29" normalizeH="0" baseline="0" noProof="0" dirty="0">
                <a:ln w="3175"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Trebuchet MS" panose="020B0603020202020204" pitchFamily="34" charset="0"/>
                <a:cs typeface="Segoe UI Semilight" panose="020B0402040204020203" pitchFamily="34" charset="0"/>
              </a:rPr>
              <a:t>Restore Environment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-29" normalizeH="0" baseline="0" noProof="0" dirty="0">
              <a:ln w="3175">
                <a:noFill/>
              </a:ln>
              <a:solidFill>
                <a:schemeClr val="accent5"/>
              </a:solidFill>
              <a:effectLst/>
              <a:uLnTx/>
              <a:uFillTx/>
              <a:latin typeface="Trebuchet MS" panose="020B0603020202020204" pitchFamily="34" charset="0"/>
              <a:cs typeface="Segoe UI Semilight" panose="020B0402040204020203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-29" normalizeH="0" baseline="0" noProof="0" dirty="0">
              <a:ln w="3175">
                <a:noFill/>
              </a:ln>
              <a:solidFill>
                <a:schemeClr val="accent5"/>
              </a:solidFill>
              <a:effectLst/>
              <a:uLnTx/>
              <a:uFillTx/>
              <a:latin typeface="Trebuchet MS" panose="020B0603020202020204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D85C5BA-2F42-4C26-A724-34CAF9A941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215" y="2493315"/>
            <a:ext cx="2386234" cy="2386234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3011C981-05E3-42F6-AF6A-6852882BE5D6}"/>
              </a:ext>
            </a:extLst>
          </p:cNvPr>
          <p:cNvSpPr/>
          <p:nvPr/>
        </p:nvSpPr>
        <p:spPr>
          <a:xfrm>
            <a:off x="5138793" y="2283941"/>
            <a:ext cx="1591077" cy="3465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1836" b="1" spc="300" dirty="0">
                <a:ln w="3175">
                  <a:noFill/>
                </a:ln>
                <a:solidFill>
                  <a:srgbClr val="D83B01"/>
                </a:solidFill>
                <a:latin typeface="Trebuchet MS" panose="020B0603020202020204" pitchFamily="34" charset="0"/>
                <a:cs typeface="Segoe UI" pitchFamily="34" charset="0"/>
              </a:rPr>
              <a:t>RED TEAM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DEB9B3C-0F36-45BB-ABD7-3682F7B7CE12}"/>
              </a:ext>
            </a:extLst>
          </p:cNvPr>
          <p:cNvSpPr/>
          <p:nvPr/>
        </p:nvSpPr>
        <p:spPr>
          <a:xfrm>
            <a:off x="4425200" y="4624833"/>
            <a:ext cx="30182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2000" b="1" dirty="0">
                <a:solidFill>
                  <a:srgbClr val="505050"/>
                </a:solidFill>
                <a:latin typeface="Trebuchet MS" panose="020B0603020202020204" pitchFamily="34" charset="0"/>
              </a:rPr>
              <a:t>Simulates </a:t>
            </a:r>
            <a:br>
              <a:rPr lang="en-US" sz="2000" b="1" dirty="0">
                <a:solidFill>
                  <a:srgbClr val="505050"/>
                </a:solidFill>
                <a:latin typeface="Trebuchet MS" panose="020B0603020202020204" pitchFamily="34" charset="0"/>
              </a:rPr>
            </a:br>
            <a:r>
              <a:rPr lang="en-US" sz="2000" b="1" dirty="0">
                <a:solidFill>
                  <a:srgbClr val="505050"/>
                </a:solidFill>
                <a:latin typeface="Trebuchet MS" panose="020B0603020202020204" pitchFamily="34" charset="0"/>
              </a:rPr>
              <a:t>real-world attacks</a:t>
            </a:r>
            <a:endParaRPr lang="en-US" sz="2000" b="1" spc="300" dirty="0">
              <a:ln w="3175">
                <a:noFill/>
              </a:ln>
              <a:solidFill>
                <a:srgbClr val="00327A"/>
              </a:solidFill>
              <a:latin typeface="Trebuchet MS" panose="020B0603020202020204" pitchFamily="34" charset="0"/>
              <a:cs typeface="Segoe UI" pitchFamily="34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95EBE8D-9928-422F-ADE6-8BB65ED21322}"/>
              </a:ext>
            </a:extLst>
          </p:cNvPr>
          <p:cNvCxnSpPr/>
          <p:nvPr/>
        </p:nvCxnSpPr>
        <p:spPr>
          <a:xfrm>
            <a:off x="6423879" y="5994395"/>
            <a:ext cx="1088727" cy="0"/>
          </a:xfrm>
          <a:prstGeom prst="line">
            <a:avLst/>
          </a:prstGeom>
          <a:noFill/>
          <a:ln w="60325" cap="flat" cmpd="sng" algn="ctr">
            <a:solidFill>
              <a:srgbClr val="D83B0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4D43B75-0A40-4AFC-ACA3-F6AF15C19881}"/>
              </a:ext>
            </a:extLst>
          </p:cNvPr>
          <p:cNvCxnSpPr/>
          <p:nvPr/>
        </p:nvCxnSpPr>
        <p:spPr>
          <a:xfrm>
            <a:off x="4370857" y="2449149"/>
            <a:ext cx="0" cy="3545246"/>
          </a:xfrm>
          <a:prstGeom prst="line">
            <a:avLst/>
          </a:prstGeom>
          <a:noFill/>
          <a:ln w="60325" cap="flat" cmpd="sng" algn="ctr">
            <a:solidFill>
              <a:srgbClr val="D83B0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009EA0F-CFBB-4B91-9C62-776DEEA2E3EA}"/>
              </a:ext>
            </a:extLst>
          </p:cNvPr>
          <p:cNvCxnSpPr/>
          <p:nvPr/>
        </p:nvCxnSpPr>
        <p:spPr>
          <a:xfrm flipH="1">
            <a:off x="4343830" y="2449149"/>
            <a:ext cx="634784" cy="0"/>
          </a:xfrm>
          <a:prstGeom prst="line">
            <a:avLst/>
          </a:prstGeom>
          <a:noFill/>
          <a:ln w="60325" cap="flat" cmpd="sng" algn="ctr">
            <a:solidFill>
              <a:srgbClr val="D83B0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B7FD9AC-3AA0-4265-BD75-B297E586E1D5}"/>
              </a:ext>
            </a:extLst>
          </p:cNvPr>
          <p:cNvCxnSpPr/>
          <p:nvPr/>
        </p:nvCxnSpPr>
        <p:spPr>
          <a:xfrm>
            <a:off x="7482311" y="2449149"/>
            <a:ext cx="0" cy="3554365"/>
          </a:xfrm>
          <a:prstGeom prst="line">
            <a:avLst/>
          </a:prstGeom>
          <a:noFill/>
          <a:ln w="60325" cap="flat" cmpd="sng" algn="ctr">
            <a:solidFill>
              <a:srgbClr val="D83B0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052140A-B99F-4C12-8B81-1061D4A223EA}"/>
              </a:ext>
            </a:extLst>
          </p:cNvPr>
          <p:cNvCxnSpPr/>
          <p:nvPr/>
        </p:nvCxnSpPr>
        <p:spPr>
          <a:xfrm>
            <a:off x="6890978" y="2449149"/>
            <a:ext cx="628125" cy="0"/>
          </a:xfrm>
          <a:prstGeom prst="line">
            <a:avLst/>
          </a:prstGeom>
          <a:noFill/>
          <a:ln w="60325" cap="flat" cmpd="sng" algn="ctr">
            <a:solidFill>
              <a:srgbClr val="D83B0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2601546-41B0-46E0-9B62-75A12ED2BC6E}"/>
              </a:ext>
            </a:extLst>
          </p:cNvPr>
          <p:cNvCxnSpPr/>
          <p:nvPr/>
        </p:nvCxnSpPr>
        <p:spPr>
          <a:xfrm flipH="1">
            <a:off x="4343830" y="5994395"/>
            <a:ext cx="1150172" cy="0"/>
          </a:xfrm>
          <a:prstGeom prst="line">
            <a:avLst/>
          </a:prstGeom>
          <a:noFill/>
          <a:ln w="60325" cap="flat" cmpd="sng" algn="ctr">
            <a:solidFill>
              <a:srgbClr val="D83B0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88E0DED-5E37-468A-B691-E6B6E656361B}"/>
              </a:ext>
            </a:extLst>
          </p:cNvPr>
          <p:cNvCxnSpPr/>
          <p:nvPr/>
        </p:nvCxnSpPr>
        <p:spPr>
          <a:xfrm>
            <a:off x="8373003" y="2449149"/>
            <a:ext cx="0" cy="3554365"/>
          </a:xfrm>
          <a:prstGeom prst="line">
            <a:avLst/>
          </a:prstGeom>
          <a:noFill/>
          <a:ln w="60325" cap="flat" cmpd="sng" algn="ctr">
            <a:solidFill>
              <a:srgbClr val="00327A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CDE8F6B-2153-41C2-AE43-D05F2BDF013B}"/>
              </a:ext>
            </a:extLst>
          </p:cNvPr>
          <p:cNvCxnSpPr/>
          <p:nvPr/>
        </p:nvCxnSpPr>
        <p:spPr>
          <a:xfrm flipH="1">
            <a:off x="8336037" y="2449149"/>
            <a:ext cx="634784" cy="0"/>
          </a:xfrm>
          <a:prstGeom prst="line">
            <a:avLst/>
          </a:prstGeom>
          <a:noFill/>
          <a:ln w="60325" cap="flat" cmpd="sng" algn="ctr">
            <a:solidFill>
              <a:srgbClr val="00327A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C01192D-E1A0-407D-AAC1-88231451C960}"/>
              </a:ext>
            </a:extLst>
          </p:cNvPr>
          <p:cNvCxnSpPr/>
          <p:nvPr/>
        </p:nvCxnSpPr>
        <p:spPr>
          <a:xfrm>
            <a:off x="11484458" y="2449149"/>
            <a:ext cx="0" cy="3554365"/>
          </a:xfrm>
          <a:prstGeom prst="line">
            <a:avLst/>
          </a:prstGeom>
          <a:noFill/>
          <a:ln w="60325" cap="flat" cmpd="sng" algn="ctr">
            <a:solidFill>
              <a:srgbClr val="00327A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A805D16-2663-4E4A-96BC-3BD4BCB5B5F1}"/>
              </a:ext>
            </a:extLst>
          </p:cNvPr>
          <p:cNvCxnSpPr/>
          <p:nvPr/>
        </p:nvCxnSpPr>
        <p:spPr>
          <a:xfrm>
            <a:off x="10883186" y="2449149"/>
            <a:ext cx="634784" cy="0"/>
          </a:xfrm>
          <a:prstGeom prst="line">
            <a:avLst/>
          </a:prstGeom>
          <a:noFill/>
          <a:ln w="60325" cap="flat" cmpd="sng" algn="ctr">
            <a:solidFill>
              <a:srgbClr val="00327A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E9F639E-03C5-4D74-92EB-817BD11D2D4A}"/>
              </a:ext>
            </a:extLst>
          </p:cNvPr>
          <p:cNvCxnSpPr/>
          <p:nvPr/>
        </p:nvCxnSpPr>
        <p:spPr>
          <a:xfrm flipH="1">
            <a:off x="8336039" y="6003514"/>
            <a:ext cx="1147157" cy="0"/>
          </a:xfrm>
          <a:prstGeom prst="line">
            <a:avLst/>
          </a:prstGeom>
          <a:noFill/>
          <a:ln w="60325" cap="flat" cmpd="sng" algn="ctr">
            <a:solidFill>
              <a:srgbClr val="00327A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CC8E9DE-A067-49CF-A6EE-610F73475AF0}"/>
              </a:ext>
            </a:extLst>
          </p:cNvPr>
          <p:cNvCxnSpPr/>
          <p:nvPr/>
        </p:nvCxnSpPr>
        <p:spPr>
          <a:xfrm>
            <a:off x="10400478" y="5994395"/>
            <a:ext cx="1111752" cy="0"/>
          </a:xfrm>
          <a:prstGeom prst="line">
            <a:avLst/>
          </a:prstGeom>
          <a:noFill/>
          <a:ln w="60325" cap="flat" cmpd="sng" algn="ctr">
            <a:solidFill>
              <a:srgbClr val="00327A"/>
            </a:solidFill>
            <a:prstDash val="solid"/>
            <a:headEnd type="none"/>
            <a:tailEnd type="none"/>
          </a:ln>
          <a:effectLst/>
        </p:spPr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B3595FC5-EA12-4ED1-90D8-7098AD513E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987" y="2493315"/>
            <a:ext cx="2386234" cy="2386234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B5448662-54B5-4385-8563-0A1F5DA1993C}"/>
              </a:ext>
            </a:extLst>
          </p:cNvPr>
          <p:cNvSpPr/>
          <p:nvPr/>
        </p:nvSpPr>
        <p:spPr>
          <a:xfrm>
            <a:off x="9030399" y="2283941"/>
            <a:ext cx="1815112" cy="3465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1836" b="1" spc="300" dirty="0">
                <a:ln w="3175">
                  <a:noFill/>
                </a:ln>
                <a:solidFill>
                  <a:srgbClr val="00327A"/>
                </a:solidFill>
                <a:latin typeface="Trebuchet MS" panose="020B0603020202020204" pitchFamily="34" charset="0"/>
                <a:cs typeface="Segoe UI" pitchFamily="34" charset="0"/>
              </a:rPr>
              <a:t>BLUE TEAM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38D9ED6-C9A6-4575-A87E-D9D0F9EAE2E4}"/>
              </a:ext>
            </a:extLst>
          </p:cNvPr>
          <p:cNvGrpSpPr/>
          <p:nvPr/>
        </p:nvGrpSpPr>
        <p:grpSpPr>
          <a:xfrm>
            <a:off x="9281344" y="5185145"/>
            <a:ext cx="1375572" cy="1375572"/>
            <a:chOff x="9281344" y="4939930"/>
            <a:chExt cx="1375572" cy="1375572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2BCAE9E-167B-4F10-8E68-C347285E96F0}"/>
                </a:ext>
              </a:extLst>
            </p:cNvPr>
            <p:cNvSpPr/>
            <p:nvPr/>
          </p:nvSpPr>
          <p:spPr bwMode="auto">
            <a:xfrm>
              <a:off x="9493135" y="5289211"/>
              <a:ext cx="919938" cy="919938"/>
            </a:xfrm>
            <a:prstGeom prst="ellipse">
              <a:avLst/>
            </a:prstGeom>
            <a:noFill/>
            <a:ln w="60325" cap="flat" cmpd="sng" algn="ctr">
              <a:solidFill>
                <a:srgbClr val="00327A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rebuchet MS" panose="020B0603020202020204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E8581414-1EFC-42E6-883C-8DEEC9FFB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1344" y="4939930"/>
              <a:ext cx="1375572" cy="1375572"/>
            </a:xfrm>
            <a:prstGeom prst="rect">
              <a:avLst/>
            </a:prstGeom>
          </p:spPr>
        </p:pic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C8E86E5F-2C37-4C55-A687-CC983ACA7C17}"/>
              </a:ext>
            </a:extLst>
          </p:cNvPr>
          <p:cNvSpPr/>
          <p:nvPr/>
        </p:nvSpPr>
        <p:spPr>
          <a:xfrm>
            <a:off x="8757884" y="4624833"/>
            <a:ext cx="23601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2000" b="1" dirty="0">
                <a:solidFill>
                  <a:srgbClr val="505050"/>
                </a:solidFill>
                <a:latin typeface="Trebuchet MS" panose="020B0603020202020204" pitchFamily="34" charset="0"/>
              </a:rPr>
              <a:t>Detects, protects, recovers</a:t>
            </a:r>
            <a:endParaRPr lang="en-US" sz="1836" b="1" spc="300" dirty="0">
              <a:ln w="3175">
                <a:noFill/>
              </a:ln>
              <a:solidFill>
                <a:srgbClr val="00327A"/>
              </a:solidFill>
              <a:latin typeface="Trebuchet MS" panose="020B0603020202020204" pitchFamily="34" charset="0"/>
              <a:cs typeface="Segoe UI" pitchFamily="34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A68B5F8-C929-4EBA-ABDB-B0F3337ECF5D}"/>
              </a:ext>
            </a:extLst>
          </p:cNvPr>
          <p:cNvCxnSpPr/>
          <p:nvPr/>
        </p:nvCxnSpPr>
        <p:spPr>
          <a:xfrm>
            <a:off x="7482311" y="4043707"/>
            <a:ext cx="1275573" cy="0"/>
          </a:xfrm>
          <a:prstGeom prst="line">
            <a:avLst/>
          </a:prstGeom>
          <a:noFill/>
          <a:ln w="60325" cap="flat" cmpd="sng" algn="ctr">
            <a:solidFill>
              <a:srgbClr val="D83B0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80A69DD-2C82-4421-AE1F-7F95B811317B}"/>
              </a:ext>
            </a:extLst>
          </p:cNvPr>
          <p:cNvCxnSpPr/>
          <p:nvPr/>
        </p:nvCxnSpPr>
        <p:spPr>
          <a:xfrm flipH="1">
            <a:off x="7127449" y="4273113"/>
            <a:ext cx="1245556" cy="0"/>
          </a:xfrm>
          <a:prstGeom prst="line">
            <a:avLst/>
          </a:prstGeom>
          <a:noFill/>
          <a:ln w="60325" cap="flat" cmpd="sng" algn="ctr">
            <a:solidFill>
              <a:srgbClr val="00327A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296869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1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3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6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9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2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57" grpId="0"/>
      <p:bldP spid="6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59"/>
          <a:stretch/>
        </p:blipFill>
        <p:spPr>
          <a:xfrm>
            <a:off x="0" y="0"/>
            <a:ext cx="12192000" cy="1584101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27"/>
          <a:stretch/>
        </p:blipFill>
        <p:spPr>
          <a:xfrm>
            <a:off x="-148932" y="6525590"/>
            <a:ext cx="12563427" cy="6648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DEF3A4-E8D6-4A35-BF64-3487B2A1A75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2056" t="-3665" r="-2056" b="-1"/>
          <a:stretch/>
        </p:blipFill>
        <p:spPr>
          <a:xfrm>
            <a:off x="1125415" y="422031"/>
            <a:ext cx="10780074" cy="62889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235AF21-65A4-4827-AD5E-0E27C7098F35}"/>
              </a:ext>
            </a:extLst>
          </p:cNvPr>
          <p:cNvGrpSpPr/>
          <p:nvPr/>
        </p:nvGrpSpPr>
        <p:grpSpPr>
          <a:xfrm>
            <a:off x="85578" y="2150441"/>
            <a:ext cx="3656231" cy="2946375"/>
            <a:chOff x="85578" y="2491391"/>
            <a:chExt cx="3656231" cy="294637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97C41D0-83B0-49FB-9627-D4645321B06C}"/>
                </a:ext>
              </a:extLst>
            </p:cNvPr>
            <p:cNvGrpSpPr/>
            <p:nvPr/>
          </p:nvGrpSpPr>
          <p:grpSpPr>
            <a:xfrm>
              <a:off x="85578" y="2491391"/>
              <a:ext cx="3656231" cy="2615150"/>
              <a:chOff x="-2087057" y="2798704"/>
              <a:chExt cx="4560581" cy="272108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A9FA04-D488-4411-93D7-B43D1F4C29DE}"/>
                  </a:ext>
                </a:extLst>
              </p:cNvPr>
              <p:cNvSpPr txBox="1"/>
              <p:nvPr/>
            </p:nvSpPr>
            <p:spPr>
              <a:xfrm>
                <a:off x="-2087057" y="2798704"/>
                <a:ext cx="2888429" cy="2575587"/>
              </a:xfrm>
              <a:prstGeom prst="rect">
                <a:avLst/>
              </a:prstGeom>
              <a:noFill/>
            </p:spPr>
            <p:txBody>
              <a:bodyPr wrap="none" lIns="272429" tIns="272429" rIns="272429" bIns="272429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90000"/>
                  </a:lnSpc>
                  <a:spcAft>
                    <a:spcPts val="600"/>
                  </a:spcAft>
                  <a:defRPr sz="4400">
                    <a:gradFill>
                      <a:gsLst>
                        <a:gs pos="2917">
                          <a:srgbClr val="ECECEC"/>
                        </a:gs>
                        <a:gs pos="30000">
                          <a:srgbClr val="ECECEC"/>
                        </a:gs>
                      </a:gsLst>
                      <a:lin ang="5400000" scaled="0"/>
                    </a:gradFill>
                    <a:latin typeface="+mj-lt"/>
                  </a:defRPr>
                </a:lvl1pPr>
              </a:lstStyle>
              <a:p>
                <a:pPr marL="0" marR="0" lvl="0" indent="0" algn="l" defTabSz="89635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76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900" b="0" i="0" u="none" strike="noStrike" kern="1200" cap="none" spc="-404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rebuchet MS" panose="020B0603020202020204" pitchFamily="34" charset="0"/>
                    <a:cs typeface="Segoe UI Semibold" panose="020B0702040204020203" pitchFamily="34" charset="0"/>
                  </a:rPr>
                  <a:t>38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F730A27-E77A-4118-BBE3-BC2B192A800C}"/>
                  </a:ext>
                </a:extLst>
              </p:cNvPr>
              <p:cNvSpPr txBox="1"/>
              <p:nvPr/>
            </p:nvSpPr>
            <p:spPr>
              <a:xfrm>
                <a:off x="-2006254" y="4543813"/>
                <a:ext cx="4479778" cy="975971"/>
              </a:xfrm>
              <a:prstGeom prst="rect">
                <a:avLst/>
              </a:prstGeom>
              <a:noFill/>
            </p:spPr>
            <p:txBody>
              <a:bodyPr wrap="square" lIns="272429" tIns="272429" rIns="272429" bIns="272429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90000"/>
                  </a:lnSpc>
                  <a:spcAft>
                    <a:spcPts val="600"/>
                  </a:spcAft>
                  <a:defRPr sz="4400">
                    <a:gradFill>
                      <a:gsLst>
                        <a:gs pos="2917">
                          <a:srgbClr val="ECECEC"/>
                        </a:gs>
                        <a:gs pos="30000">
                          <a:srgbClr val="ECECEC"/>
                        </a:gs>
                      </a:gsLst>
                      <a:lin ang="5400000" scaled="0"/>
                    </a:gradFill>
                    <a:latin typeface="+mj-lt"/>
                  </a:defRPr>
                </a:lvl1pPr>
              </a:lstStyle>
              <a:p>
                <a:pPr marL="0" marR="0" lvl="0" indent="0" algn="l" defTabSz="89635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76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rebuchet MS" panose="020B0603020202020204" pitchFamily="34" charset="0"/>
                    <a:ea typeface="MS PGothic" panose="020B0600070205080204" pitchFamily="34" charset="-128"/>
                    <a:cs typeface="Segoe UI Semilight" panose="020B0402040204020203" pitchFamily="34" charset="0"/>
                  </a:rPr>
                  <a:t>Azure 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rebuchet MS" panose="020B0603020202020204" pitchFamily="34" charset="0"/>
                    <a:ea typeface="MS PGothic" panose="020B0600070205080204" pitchFamily="34" charset="-128"/>
                    <a:cs typeface="Segoe UI Semilight" panose="020B0402040204020203" pitchFamily="34" charset="0"/>
                    <a:hlinkClick r:id="rId6"/>
                  </a:rPr>
                  <a:t>regions</a:t>
                </a: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rebuchet MS" panose="020B0603020202020204" pitchFamily="34" charset="0"/>
                  <a:ea typeface="MS PGothic" panose="020B0600070205080204" pitchFamily="34" charset="-128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D73E456-611B-4907-960B-4FC4F4335A36}"/>
                </a:ext>
              </a:extLst>
            </p:cNvPr>
            <p:cNvSpPr txBox="1"/>
            <p:nvPr/>
          </p:nvSpPr>
          <p:spPr>
            <a:xfrm>
              <a:off x="171498" y="4610588"/>
              <a:ext cx="3228901" cy="82717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272429" tIns="272429" rIns="272429" bIns="272429" rtlCol="0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Aft>
                  <a:spcPts val="600"/>
                </a:spcAft>
                <a:defRPr sz="4400">
                  <a:gradFill>
                    <a:gsLst>
                      <a:gs pos="2917">
                        <a:srgbClr val="ECECEC"/>
                      </a:gs>
                      <a:gs pos="30000">
                        <a:srgbClr val="ECECEC"/>
                      </a:gs>
                    </a:gsLst>
                    <a:lin ang="5400000" scaled="0"/>
                  </a:gradFill>
                  <a:latin typeface="+mj-lt"/>
                </a:defRPr>
              </a:lvl1pPr>
            </a:lstStyle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576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rebuchet MS" panose="020B0603020202020204" pitchFamily="34" charset="0"/>
                <a:ea typeface="MS PGothic" panose="020B0600070205080204" pitchFamily="34" charset="-128"/>
                <a:cs typeface="Segoe UI Semibold" panose="020B0702040204020203" pitchFamily="34" charset="0"/>
              </a:endParaRPr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1D96E64B-77C9-4FDE-B926-7038BF1D1997}"/>
              </a:ext>
            </a:extLst>
          </p:cNvPr>
          <p:cNvSpPr/>
          <p:nvPr/>
        </p:nvSpPr>
        <p:spPr bwMode="auto">
          <a:xfrm>
            <a:off x="9198101" y="4384124"/>
            <a:ext cx="275059" cy="275053"/>
          </a:xfrm>
          <a:prstGeom prst="ellipse">
            <a:avLst/>
          </a:prstGeom>
          <a:solidFill>
            <a:schemeClr val="bg1"/>
          </a:solidFill>
          <a:ln w="187325">
            <a:solidFill>
              <a:srgbClr val="001F50">
                <a:alpha val="34000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7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ebuchet MS" panose="020B0603020202020204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B943720-0EF3-4A4E-8B71-88324CE6872E}"/>
              </a:ext>
            </a:extLst>
          </p:cNvPr>
          <p:cNvSpPr/>
          <p:nvPr/>
        </p:nvSpPr>
        <p:spPr bwMode="auto">
          <a:xfrm>
            <a:off x="9481882" y="3027169"/>
            <a:ext cx="275059" cy="275053"/>
          </a:xfrm>
          <a:prstGeom prst="ellipse">
            <a:avLst/>
          </a:prstGeom>
          <a:solidFill>
            <a:schemeClr val="bg1"/>
          </a:solidFill>
          <a:ln w="187325">
            <a:solidFill>
              <a:srgbClr val="001F50">
                <a:alpha val="34000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7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ebuchet MS" panose="020B0603020202020204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4ED5404-DF02-4640-A227-3DB79C876A72}"/>
              </a:ext>
            </a:extLst>
          </p:cNvPr>
          <p:cNvSpPr/>
          <p:nvPr/>
        </p:nvSpPr>
        <p:spPr bwMode="auto">
          <a:xfrm>
            <a:off x="9550866" y="2502504"/>
            <a:ext cx="275059" cy="275053"/>
          </a:xfrm>
          <a:prstGeom prst="ellipse">
            <a:avLst/>
          </a:prstGeom>
          <a:solidFill>
            <a:schemeClr val="bg1"/>
          </a:solidFill>
          <a:ln w="187325">
            <a:solidFill>
              <a:srgbClr val="001F50">
                <a:alpha val="34000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7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ebuchet MS" panose="020B0603020202020204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59605F-2E8E-4423-866C-0AB82E5C6C00}"/>
              </a:ext>
            </a:extLst>
          </p:cNvPr>
          <p:cNvSpPr/>
          <p:nvPr/>
        </p:nvSpPr>
        <p:spPr bwMode="auto">
          <a:xfrm>
            <a:off x="8442020" y="3366471"/>
            <a:ext cx="275059" cy="275053"/>
          </a:xfrm>
          <a:prstGeom prst="ellipse">
            <a:avLst/>
          </a:prstGeom>
          <a:solidFill>
            <a:schemeClr val="bg1"/>
          </a:solidFill>
          <a:ln w="187325">
            <a:solidFill>
              <a:srgbClr val="001F50">
                <a:alpha val="34000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7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ebuchet MS" panose="020B0603020202020204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B44F793-4B3C-4464-97CC-99DEC5EC69F3}"/>
              </a:ext>
            </a:extLst>
          </p:cNvPr>
          <p:cNvSpPr/>
          <p:nvPr/>
        </p:nvSpPr>
        <p:spPr bwMode="auto">
          <a:xfrm>
            <a:off x="8738849" y="3523107"/>
            <a:ext cx="275059" cy="275053"/>
          </a:xfrm>
          <a:prstGeom prst="ellipse">
            <a:avLst/>
          </a:prstGeom>
          <a:solidFill>
            <a:schemeClr val="bg1"/>
          </a:solidFill>
          <a:ln w="187325">
            <a:solidFill>
              <a:srgbClr val="001F50">
                <a:alpha val="34000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7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ebuchet MS" panose="020B0603020202020204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836E94-DE60-483A-A19F-9F255681D24A}"/>
              </a:ext>
            </a:extLst>
          </p:cNvPr>
          <p:cNvSpPr/>
          <p:nvPr/>
        </p:nvSpPr>
        <p:spPr bwMode="auto">
          <a:xfrm>
            <a:off x="6402778" y="2325461"/>
            <a:ext cx="275059" cy="275053"/>
          </a:xfrm>
          <a:prstGeom prst="ellipse">
            <a:avLst/>
          </a:prstGeom>
          <a:solidFill>
            <a:schemeClr val="bg1"/>
          </a:solidFill>
          <a:ln w="187325">
            <a:solidFill>
              <a:srgbClr val="001F50">
                <a:alpha val="34000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7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ebuchet MS" panose="020B0603020202020204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7322643-4600-4F0A-BDDE-4886FF053F1D}"/>
              </a:ext>
            </a:extLst>
          </p:cNvPr>
          <p:cNvSpPr/>
          <p:nvPr/>
        </p:nvSpPr>
        <p:spPr bwMode="auto">
          <a:xfrm>
            <a:off x="5983535" y="2284635"/>
            <a:ext cx="275059" cy="275053"/>
          </a:xfrm>
          <a:prstGeom prst="ellipse">
            <a:avLst/>
          </a:prstGeom>
          <a:solidFill>
            <a:schemeClr val="bg1"/>
          </a:solidFill>
          <a:ln w="187325">
            <a:solidFill>
              <a:srgbClr val="001F50">
                <a:alpha val="34000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7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ebuchet MS" panose="020B0603020202020204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52CEF81-9846-47B6-BE63-5F92B49E9631}"/>
              </a:ext>
            </a:extLst>
          </p:cNvPr>
          <p:cNvSpPr/>
          <p:nvPr/>
        </p:nvSpPr>
        <p:spPr bwMode="auto">
          <a:xfrm>
            <a:off x="4966038" y="4793983"/>
            <a:ext cx="275059" cy="275053"/>
          </a:xfrm>
          <a:prstGeom prst="ellipse">
            <a:avLst/>
          </a:prstGeom>
          <a:solidFill>
            <a:schemeClr val="bg1"/>
          </a:solidFill>
          <a:ln w="187325">
            <a:solidFill>
              <a:srgbClr val="001F50">
                <a:alpha val="34000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7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ebuchet MS" panose="020B0603020202020204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D9AA362-BE41-4741-81DF-1DB733085AF7}"/>
              </a:ext>
            </a:extLst>
          </p:cNvPr>
          <p:cNvSpPr/>
          <p:nvPr/>
        </p:nvSpPr>
        <p:spPr bwMode="auto">
          <a:xfrm>
            <a:off x="3556573" y="2762071"/>
            <a:ext cx="275059" cy="275053"/>
          </a:xfrm>
          <a:prstGeom prst="ellipse">
            <a:avLst/>
          </a:prstGeom>
          <a:solidFill>
            <a:schemeClr val="bg1"/>
          </a:solidFill>
          <a:ln w="187325">
            <a:solidFill>
              <a:srgbClr val="001F50">
                <a:alpha val="34000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7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ebuchet MS" panose="020B0603020202020204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31B294-9ED1-44B8-9B43-0F2026E5756F}"/>
              </a:ext>
            </a:extLst>
          </p:cNvPr>
          <p:cNvSpPr/>
          <p:nvPr/>
        </p:nvSpPr>
        <p:spPr bwMode="auto">
          <a:xfrm>
            <a:off x="3334463" y="2792105"/>
            <a:ext cx="275059" cy="275053"/>
          </a:xfrm>
          <a:prstGeom prst="ellipse">
            <a:avLst/>
          </a:prstGeom>
          <a:solidFill>
            <a:schemeClr val="bg1"/>
          </a:solidFill>
          <a:ln w="187325">
            <a:solidFill>
              <a:srgbClr val="001F50">
                <a:alpha val="34000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7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ebuchet MS" panose="020B0603020202020204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22A894F-3448-4DD9-A8BD-944FE50AD6BB}"/>
              </a:ext>
            </a:extLst>
          </p:cNvPr>
          <p:cNvSpPr/>
          <p:nvPr/>
        </p:nvSpPr>
        <p:spPr bwMode="auto">
          <a:xfrm>
            <a:off x="3425239" y="2460719"/>
            <a:ext cx="275059" cy="275053"/>
          </a:xfrm>
          <a:prstGeom prst="ellipse">
            <a:avLst/>
          </a:prstGeom>
          <a:solidFill>
            <a:schemeClr val="bg1"/>
          </a:solidFill>
          <a:ln w="187325">
            <a:solidFill>
              <a:srgbClr val="001F50">
                <a:alpha val="34000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7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ebuchet MS" panose="020B0603020202020204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4207B5B-57BB-4CA7-A4A6-4A8FC052285A}"/>
              </a:ext>
            </a:extLst>
          </p:cNvPr>
          <p:cNvSpPr/>
          <p:nvPr/>
        </p:nvSpPr>
        <p:spPr bwMode="auto">
          <a:xfrm>
            <a:off x="3101679" y="2384163"/>
            <a:ext cx="275059" cy="275053"/>
          </a:xfrm>
          <a:prstGeom prst="ellipse">
            <a:avLst/>
          </a:prstGeom>
          <a:solidFill>
            <a:schemeClr val="bg1"/>
          </a:solidFill>
          <a:ln w="187325">
            <a:solidFill>
              <a:srgbClr val="001F50">
                <a:alpha val="34000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7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ebuchet MS" panose="020B0603020202020204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8CE7711-5FC1-4E2E-87BA-C79340499B96}"/>
              </a:ext>
            </a:extLst>
          </p:cNvPr>
          <p:cNvSpPr/>
          <p:nvPr/>
        </p:nvSpPr>
        <p:spPr bwMode="auto">
          <a:xfrm>
            <a:off x="3876636" y="2433045"/>
            <a:ext cx="275059" cy="275053"/>
          </a:xfrm>
          <a:prstGeom prst="ellipse">
            <a:avLst/>
          </a:prstGeom>
          <a:solidFill>
            <a:schemeClr val="bg1"/>
          </a:solidFill>
          <a:ln w="187325">
            <a:solidFill>
              <a:srgbClr val="001F50">
                <a:alpha val="34000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7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ebuchet MS" panose="020B0603020202020204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7DCA3E6-A974-4B5B-AD53-F393E9D43EC3}"/>
              </a:ext>
            </a:extLst>
          </p:cNvPr>
          <p:cNvSpPr/>
          <p:nvPr/>
        </p:nvSpPr>
        <p:spPr bwMode="auto">
          <a:xfrm>
            <a:off x="3097987" y="3066312"/>
            <a:ext cx="275059" cy="275053"/>
          </a:xfrm>
          <a:prstGeom prst="ellipse">
            <a:avLst/>
          </a:prstGeom>
          <a:solidFill>
            <a:schemeClr val="bg1"/>
          </a:solidFill>
          <a:ln w="187325">
            <a:solidFill>
              <a:srgbClr val="001F50">
                <a:alpha val="34000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7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ebuchet MS" panose="020B0603020202020204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D4B4A0D-AB86-4784-84F7-B264A498C918}"/>
              </a:ext>
            </a:extLst>
          </p:cNvPr>
          <p:cNvSpPr/>
          <p:nvPr/>
        </p:nvSpPr>
        <p:spPr bwMode="auto">
          <a:xfrm>
            <a:off x="2518650" y="2781736"/>
            <a:ext cx="275059" cy="275053"/>
          </a:xfrm>
          <a:prstGeom prst="ellipse">
            <a:avLst/>
          </a:prstGeom>
          <a:solidFill>
            <a:schemeClr val="bg1"/>
          </a:solidFill>
          <a:ln w="187325">
            <a:solidFill>
              <a:srgbClr val="001F50">
                <a:alpha val="34000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7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ebuchet MS" panose="020B0603020202020204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DDE7C2-0D4E-49B8-8F60-601A21DA9612}"/>
              </a:ext>
            </a:extLst>
          </p:cNvPr>
          <p:cNvSpPr/>
          <p:nvPr/>
        </p:nvSpPr>
        <p:spPr bwMode="auto">
          <a:xfrm>
            <a:off x="10351310" y="2581455"/>
            <a:ext cx="275059" cy="275053"/>
          </a:xfrm>
          <a:prstGeom prst="ellipse">
            <a:avLst/>
          </a:prstGeom>
          <a:solidFill>
            <a:schemeClr val="bg1"/>
          </a:solidFill>
          <a:ln w="187325">
            <a:solidFill>
              <a:srgbClr val="001F50">
                <a:alpha val="34000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7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ebuchet MS" panose="020B0603020202020204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CD935A8-DB9E-4455-BFF1-049BCED34741}"/>
              </a:ext>
            </a:extLst>
          </p:cNvPr>
          <p:cNvSpPr/>
          <p:nvPr/>
        </p:nvSpPr>
        <p:spPr bwMode="auto">
          <a:xfrm>
            <a:off x="10103652" y="2955313"/>
            <a:ext cx="275059" cy="275053"/>
          </a:xfrm>
          <a:prstGeom prst="ellipse">
            <a:avLst/>
          </a:prstGeom>
          <a:solidFill>
            <a:schemeClr val="bg1"/>
          </a:solidFill>
          <a:ln w="187325">
            <a:solidFill>
              <a:srgbClr val="001F50">
                <a:alpha val="34000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7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ebuchet MS" panose="020B0603020202020204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C9BE081-5AAF-4071-BE6D-B5FF588EC2AD}"/>
              </a:ext>
            </a:extLst>
          </p:cNvPr>
          <p:cNvSpPr/>
          <p:nvPr/>
        </p:nvSpPr>
        <p:spPr bwMode="auto">
          <a:xfrm>
            <a:off x="10537110" y="5346119"/>
            <a:ext cx="275059" cy="275053"/>
          </a:xfrm>
          <a:prstGeom prst="ellipse">
            <a:avLst/>
          </a:prstGeom>
          <a:solidFill>
            <a:schemeClr val="bg1"/>
          </a:solidFill>
          <a:ln w="187325">
            <a:solidFill>
              <a:srgbClr val="001F50">
                <a:alpha val="34000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7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ebuchet MS" panose="020B0603020202020204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3B1AD77-EA76-472E-BD07-30BD7F508B4E}"/>
              </a:ext>
            </a:extLst>
          </p:cNvPr>
          <p:cNvSpPr/>
          <p:nvPr/>
        </p:nvSpPr>
        <p:spPr bwMode="auto">
          <a:xfrm>
            <a:off x="10280861" y="5623747"/>
            <a:ext cx="275059" cy="275053"/>
          </a:xfrm>
          <a:prstGeom prst="ellipse">
            <a:avLst/>
          </a:prstGeom>
          <a:solidFill>
            <a:schemeClr val="bg1"/>
          </a:solidFill>
          <a:ln w="187325">
            <a:solidFill>
              <a:srgbClr val="001F50">
                <a:alpha val="34000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7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ebuchet MS" panose="020B0603020202020204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60BB7E3-296F-42C2-965A-C1FF6824D5E0}"/>
              </a:ext>
            </a:extLst>
          </p:cNvPr>
          <p:cNvSpPr/>
          <p:nvPr/>
        </p:nvSpPr>
        <p:spPr bwMode="auto">
          <a:xfrm>
            <a:off x="9333468" y="3343571"/>
            <a:ext cx="275059" cy="275053"/>
          </a:xfrm>
          <a:prstGeom prst="ellipse">
            <a:avLst/>
          </a:prstGeom>
          <a:solidFill>
            <a:schemeClr val="bg1"/>
          </a:solidFill>
          <a:ln w="187325">
            <a:solidFill>
              <a:srgbClr val="001F50">
                <a:alpha val="34000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7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ebuchet MS" panose="020B0603020202020204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692DCF6-A430-453D-AFC7-B839F352B821}"/>
              </a:ext>
            </a:extLst>
          </p:cNvPr>
          <p:cNvSpPr/>
          <p:nvPr/>
        </p:nvSpPr>
        <p:spPr bwMode="auto">
          <a:xfrm>
            <a:off x="3074947" y="2687675"/>
            <a:ext cx="275059" cy="275053"/>
          </a:xfrm>
          <a:prstGeom prst="ellipse">
            <a:avLst/>
          </a:prstGeom>
          <a:solidFill>
            <a:schemeClr val="bg1"/>
          </a:solidFill>
          <a:ln w="187325">
            <a:solidFill>
              <a:srgbClr val="001F50">
                <a:alpha val="34000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7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ebuchet MS" panose="020B0603020202020204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8D87990-305E-4FEA-9940-62B60BE4A363}"/>
              </a:ext>
            </a:extLst>
          </p:cNvPr>
          <p:cNvSpPr/>
          <p:nvPr/>
        </p:nvSpPr>
        <p:spPr bwMode="auto">
          <a:xfrm>
            <a:off x="8528931" y="3854740"/>
            <a:ext cx="275059" cy="275053"/>
          </a:xfrm>
          <a:prstGeom prst="ellipse">
            <a:avLst/>
          </a:prstGeom>
          <a:solidFill>
            <a:schemeClr val="bg1"/>
          </a:solidFill>
          <a:ln w="187325">
            <a:solidFill>
              <a:srgbClr val="001F50">
                <a:alpha val="34000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7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ebuchet MS" panose="020B0603020202020204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501243A-2644-4AB0-B634-CB00F3B03BED}"/>
              </a:ext>
            </a:extLst>
          </p:cNvPr>
          <p:cNvSpPr/>
          <p:nvPr/>
        </p:nvSpPr>
        <p:spPr bwMode="auto">
          <a:xfrm>
            <a:off x="3645347" y="2893847"/>
            <a:ext cx="275059" cy="275053"/>
          </a:xfrm>
          <a:prstGeom prst="ellipse">
            <a:avLst/>
          </a:prstGeom>
          <a:solidFill>
            <a:schemeClr val="bg1"/>
          </a:solidFill>
          <a:ln w="187325">
            <a:solidFill>
              <a:srgbClr val="001F50">
                <a:alpha val="34000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7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ebuchet MS" panose="020B0603020202020204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75CB36F-1A4A-4985-A731-6E7643063789}"/>
              </a:ext>
            </a:extLst>
          </p:cNvPr>
          <p:cNvSpPr/>
          <p:nvPr/>
        </p:nvSpPr>
        <p:spPr bwMode="auto">
          <a:xfrm>
            <a:off x="3741195" y="2717762"/>
            <a:ext cx="275059" cy="275053"/>
          </a:xfrm>
          <a:prstGeom prst="ellipse">
            <a:avLst/>
          </a:prstGeom>
          <a:solidFill>
            <a:schemeClr val="bg1"/>
          </a:solidFill>
          <a:ln w="187325">
            <a:solidFill>
              <a:srgbClr val="001F50">
                <a:alpha val="34000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7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ebuchet MS" panose="020B0603020202020204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3BD6CE-A053-43D8-9383-1552916FA892}"/>
              </a:ext>
            </a:extLst>
          </p:cNvPr>
          <p:cNvSpPr/>
          <p:nvPr/>
        </p:nvSpPr>
        <p:spPr bwMode="auto">
          <a:xfrm>
            <a:off x="5918098" y="2025994"/>
            <a:ext cx="275059" cy="275053"/>
          </a:xfrm>
          <a:prstGeom prst="ellipse">
            <a:avLst/>
          </a:prstGeom>
          <a:solidFill>
            <a:schemeClr val="bg1"/>
          </a:solidFill>
          <a:ln w="187325">
            <a:solidFill>
              <a:srgbClr val="001F50">
                <a:alpha val="34000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7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ebuchet MS" panose="020B0603020202020204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392696B-7843-49A1-B61A-762D423DDB69}"/>
              </a:ext>
            </a:extLst>
          </p:cNvPr>
          <p:cNvSpPr/>
          <p:nvPr/>
        </p:nvSpPr>
        <p:spPr bwMode="auto">
          <a:xfrm>
            <a:off x="6361333" y="2123966"/>
            <a:ext cx="275059" cy="275053"/>
          </a:xfrm>
          <a:prstGeom prst="ellipse">
            <a:avLst/>
          </a:prstGeom>
          <a:solidFill>
            <a:schemeClr val="bg1"/>
          </a:solidFill>
          <a:ln w="187325">
            <a:solidFill>
              <a:srgbClr val="001F50">
                <a:alpha val="34000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7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ebuchet MS" panose="020B0603020202020204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92BC824-DEB9-4999-943D-E3FF7B6B60E4}"/>
              </a:ext>
            </a:extLst>
          </p:cNvPr>
          <p:cNvSpPr/>
          <p:nvPr/>
        </p:nvSpPr>
        <p:spPr bwMode="auto">
          <a:xfrm>
            <a:off x="6193157" y="2447130"/>
            <a:ext cx="275059" cy="275053"/>
          </a:xfrm>
          <a:prstGeom prst="ellipse">
            <a:avLst/>
          </a:prstGeom>
          <a:solidFill>
            <a:schemeClr val="bg1"/>
          </a:solidFill>
          <a:ln w="187325">
            <a:solidFill>
              <a:srgbClr val="001F50">
                <a:alpha val="34000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7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ebuchet MS" panose="020B0603020202020204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1018ABA-9C33-4445-BB89-8039959AB84C}"/>
              </a:ext>
            </a:extLst>
          </p:cNvPr>
          <p:cNvSpPr/>
          <p:nvPr/>
        </p:nvSpPr>
        <p:spPr bwMode="auto">
          <a:xfrm>
            <a:off x="6193157" y="2042406"/>
            <a:ext cx="275059" cy="275053"/>
          </a:xfrm>
          <a:prstGeom prst="ellipse">
            <a:avLst/>
          </a:prstGeom>
          <a:solidFill>
            <a:schemeClr val="bg1"/>
          </a:solidFill>
          <a:ln w="187325">
            <a:solidFill>
              <a:srgbClr val="001F50">
                <a:alpha val="34000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7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ebuchet MS" panose="020B0603020202020204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6D3FD18-4688-4978-8426-01ED5040644B}"/>
              </a:ext>
            </a:extLst>
          </p:cNvPr>
          <p:cNvGrpSpPr/>
          <p:nvPr/>
        </p:nvGrpSpPr>
        <p:grpSpPr>
          <a:xfrm>
            <a:off x="264001" y="5317810"/>
            <a:ext cx="10548168" cy="1272407"/>
            <a:chOff x="269294" y="5852140"/>
            <a:chExt cx="10759681" cy="1312083"/>
          </a:xfrm>
          <a:solidFill>
            <a:srgbClr val="008272"/>
          </a:solidFill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C883902-FB4C-4008-82EC-D812D2D82064}"/>
                </a:ext>
              </a:extLst>
            </p:cNvPr>
            <p:cNvSpPr txBox="1"/>
            <p:nvPr/>
          </p:nvSpPr>
          <p:spPr>
            <a:xfrm>
              <a:off x="269294" y="5852140"/>
              <a:ext cx="4720397" cy="1303177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29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rebuchet MS" panose="020B0603020202020204" pitchFamily="34" charset="0"/>
                  <a:cs typeface="Segoe UI Semibold" panose="020B0702040204020203" pitchFamily="34" charset="0"/>
                </a:rPr>
                <a:t>RECENTLY LAUNCHED: </a:t>
              </a:r>
            </a:p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29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rebuchet MS" panose="020B0603020202020204" pitchFamily="34" charset="0"/>
                </a:rPr>
                <a:t>US Regions: West US 2 and West Central</a:t>
              </a:r>
            </a:p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29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rebuchet MS" panose="020B0603020202020204" pitchFamily="34" charset="0"/>
                </a:rPr>
                <a:t>Germany – Launched in Sep 2016</a:t>
              </a:r>
            </a:p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29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rebuchet MS" panose="020B0603020202020204" pitchFamily="34" charset="0"/>
                </a:rPr>
                <a:t>United Kingdom – Launched in Sep 2016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E79CEB-1B0D-406A-8B2A-44B09D6A0007}"/>
                </a:ext>
              </a:extLst>
            </p:cNvPr>
            <p:cNvSpPr txBox="1"/>
            <p:nvPr/>
          </p:nvSpPr>
          <p:spPr>
            <a:xfrm>
              <a:off x="5565780" y="5861047"/>
              <a:ext cx="5463195" cy="1303176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29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rebuchet MS" panose="020B0603020202020204" pitchFamily="34" charset="0"/>
                  <a:cs typeface="Segoe UI Semibold" panose="020B0702040204020203" pitchFamily="34" charset="0"/>
                </a:rPr>
                <a:t>NEWLY ANNOUNCED: </a:t>
              </a:r>
            </a:p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29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rebuchet MS" panose="020B0603020202020204" pitchFamily="34" charset="0"/>
                </a:rPr>
                <a:t>France: France Central and France South</a:t>
              </a:r>
            </a:p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29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rebuchet MS" panose="020B0603020202020204" pitchFamily="34" charset="0"/>
                </a:rPr>
                <a:t>Korea: Korea Central and Korea South</a:t>
              </a:r>
            </a:p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29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rebuchet MS" panose="020B0603020202020204" pitchFamily="34" charset="0"/>
                </a:rPr>
                <a:t>DoD East and Central</a:t>
              </a:r>
            </a:p>
          </p:txBody>
        </p: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07F7FC93-4AA5-42B1-9A50-0BB1A80C6817}"/>
              </a:ext>
            </a:extLst>
          </p:cNvPr>
          <p:cNvSpPr txBox="1">
            <a:spLocks/>
          </p:cNvSpPr>
          <p:nvPr/>
        </p:nvSpPr>
        <p:spPr>
          <a:xfrm>
            <a:off x="269241" y="254778"/>
            <a:ext cx="11655840" cy="790215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102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603020202020204" pitchFamily="34" charset="0"/>
              </a:rPr>
              <a:t>Achieve global scale, in local regions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5A2F8F5-0755-4CF8-B7D5-EAE6C386AE0E}"/>
              </a:ext>
            </a:extLst>
          </p:cNvPr>
          <p:cNvSpPr/>
          <p:nvPr/>
        </p:nvSpPr>
        <p:spPr>
          <a:xfrm>
            <a:off x="10261600" y="940490"/>
            <a:ext cx="1122508" cy="497407"/>
          </a:xfrm>
          <a:prstGeom prst="rect">
            <a:avLst/>
          </a:prstGeom>
        </p:spPr>
        <p:txBody>
          <a:bodyPr wrap="square" lIns="179285" tIns="143428" rIns="179285" bIns="143428">
            <a:spAutoFit/>
          </a:bodyPr>
          <a:lstStyle/>
          <a:p>
            <a:pPr marL="0" marR="0" lvl="0" indent="0" algn="ctr" defTabSz="91413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603020202020204" pitchFamily="34" charset="0"/>
                <a:cs typeface="Segoe UI" pitchFamily="34" charset="0"/>
              </a:rPr>
              <a:t>Trust</a:t>
            </a:r>
          </a:p>
        </p:txBody>
      </p:sp>
      <p:sp>
        <p:nvSpPr>
          <p:cNvPr id="45" name="Freeform 13">
            <a:extLst>
              <a:ext uri="{FF2B5EF4-FFF2-40B4-BE49-F238E27FC236}">
                <a16:creationId xmlns:a16="http://schemas.microsoft.com/office/drawing/2014/main" id="{2EAA26B5-CD7D-4393-A662-0044C8ACEFF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543454" y="330929"/>
            <a:ext cx="589503" cy="634271"/>
          </a:xfrm>
          <a:custGeom>
            <a:avLst/>
            <a:gdLst>
              <a:gd name="T0" fmla="*/ 49 w 97"/>
              <a:gd name="T1" fmla="*/ 105 h 105"/>
              <a:gd name="T2" fmla="*/ 47 w 97"/>
              <a:gd name="T3" fmla="*/ 104 h 105"/>
              <a:gd name="T4" fmla="*/ 0 w 97"/>
              <a:gd name="T5" fmla="*/ 44 h 105"/>
              <a:gd name="T6" fmla="*/ 0 w 97"/>
              <a:gd name="T7" fmla="*/ 0 h 105"/>
              <a:gd name="T8" fmla="*/ 6 w 97"/>
              <a:gd name="T9" fmla="*/ 4 h 105"/>
              <a:gd name="T10" fmla="*/ 26 w 97"/>
              <a:gd name="T11" fmla="*/ 10 h 105"/>
              <a:gd name="T12" fmla="*/ 47 w 97"/>
              <a:gd name="T13" fmla="*/ 4 h 105"/>
              <a:gd name="T14" fmla="*/ 49 w 97"/>
              <a:gd name="T15" fmla="*/ 3 h 105"/>
              <a:gd name="T16" fmla="*/ 51 w 97"/>
              <a:gd name="T17" fmla="*/ 4 h 105"/>
              <a:gd name="T18" fmla="*/ 72 w 97"/>
              <a:gd name="T19" fmla="*/ 10 h 105"/>
              <a:gd name="T20" fmla="*/ 91 w 97"/>
              <a:gd name="T21" fmla="*/ 4 h 105"/>
              <a:gd name="T22" fmla="*/ 97 w 97"/>
              <a:gd name="T23" fmla="*/ 0 h 105"/>
              <a:gd name="T24" fmla="*/ 97 w 97"/>
              <a:gd name="T25" fmla="*/ 44 h 105"/>
              <a:gd name="T26" fmla="*/ 50 w 97"/>
              <a:gd name="T27" fmla="*/ 104 h 105"/>
              <a:gd name="T28" fmla="*/ 49 w 97"/>
              <a:gd name="T29" fmla="*/ 105 h 105"/>
              <a:gd name="T30" fmla="*/ 8 w 97"/>
              <a:gd name="T31" fmla="*/ 14 h 105"/>
              <a:gd name="T32" fmla="*/ 8 w 97"/>
              <a:gd name="T33" fmla="*/ 44 h 105"/>
              <a:gd name="T34" fmla="*/ 49 w 97"/>
              <a:gd name="T35" fmla="*/ 96 h 105"/>
              <a:gd name="T36" fmla="*/ 89 w 97"/>
              <a:gd name="T37" fmla="*/ 44 h 105"/>
              <a:gd name="T38" fmla="*/ 89 w 97"/>
              <a:gd name="T39" fmla="*/ 14 h 105"/>
              <a:gd name="T40" fmla="*/ 72 w 97"/>
              <a:gd name="T41" fmla="*/ 18 h 105"/>
              <a:gd name="T42" fmla="*/ 49 w 97"/>
              <a:gd name="T43" fmla="*/ 12 h 105"/>
              <a:gd name="T44" fmla="*/ 26 w 97"/>
              <a:gd name="T45" fmla="*/ 18 h 105"/>
              <a:gd name="T46" fmla="*/ 8 w 97"/>
              <a:gd name="T47" fmla="*/ 14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97" h="105">
                <a:moveTo>
                  <a:pt x="49" y="105"/>
                </a:moveTo>
                <a:cubicBezTo>
                  <a:pt x="47" y="104"/>
                  <a:pt x="47" y="104"/>
                  <a:pt x="47" y="104"/>
                </a:cubicBezTo>
                <a:cubicBezTo>
                  <a:pt x="45" y="103"/>
                  <a:pt x="0" y="85"/>
                  <a:pt x="0" y="44"/>
                </a:cubicBezTo>
                <a:cubicBezTo>
                  <a:pt x="0" y="0"/>
                  <a:pt x="0" y="0"/>
                  <a:pt x="0" y="0"/>
                </a:cubicBezTo>
                <a:cubicBezTo>
                  <a:pt x="6" y="4"/>
                  <a:pt x="6" y="4"/>
                  <a:pt x="6" y="4"/>
                </a:cubicBezTo>
                <a:cubicBezTo>
                  <a:pt x="6" y="4"/>
                  <a:pt x="16" y="10"/>
                  <a:pt x="26" y="10"/>
                </a:cubicBezTo>
                <a:cubicBezTo>
                  <a:pt x="36" y="10"/>
                  <a:pt x="47" y="4"/>
                  <a:pt x="47" y="4"/>
                </a:cubicBezTo>
                <a:cubicBezTo>
                  <a:pt x="49" y="3"/>
                  <a:pt x="49" y="3"/>
                  <a:pt x="49" y="3"/>
                </a:cubicBezTo>
                <a:cubicBezTo>
                  <a:pt x="51" y="4"/>
                  <a:pt x="51" y="4"/>
                  <a:pt x="51" y="4"/>
                </a:cubicBezTo>
                <a:cubicBezTo>
                  <a:pt x="51" y="4"/>
                  <a:pt x="61" y="10"/>
                  <a:pt x="72" y="10"/>
                </a:cubicBezTo>
                <a:cubicBezTo>
                  <a:pt x="82" y="10"/>
                  <a:pt x="91" y="4"/>
                  <a:pt x="91" y="4"/>
                </a:cubicBezTo>
                <a:cubicBezTo>
                  <a:pt x="97" y="0"/>
                  <a:pt x="97" y="0"/>
                  <a:pt x="97" y="0"/>
                </a:cubicBezTo>
                <a:cubicBezTo>
                  <a:pt x="97" y="44"/>
                  <a:pt x="97" y="44"/>
                  <a:pt x="97" y="44"/>
                </a:cubicBezTo>
                <a:cubicBezTo>
                  <a:pt x="97" y="85"/>
                  <a:pt x="52" y="103"/>
                  <a:pt x="50" y="104"/>
                </a:cubicBezTo>
                <a:lnTo>
                  <a:pt x="49" y="105"/>
                </a:lnTo>
                <a:close/>
                <a:moveTo>
                  <a:pt x="8" y="14"/>
                </a:moveTo>
                <a:cubicBezTo>
                  <a:pt x="8" y="44"/>
                  <a:pt x="8" y="44"/>
                  <a:pt x="8" y="44"/>
                </a:cubicBezTo>
                <a:cubicBezTo>
                  <a:pt x="8" y="76"/>
                  <a:pt x="41" y="93"/>
                  <a:pt x="49" y="96"/>
                </a:cubicBezTo>
                <a:cubicBezTo>
                  <a:pt x="56" y="93"/>
                  <a:pt x="89" y="76"/>
                  <a:pt x="89" y="44"/>
                </a:cubicBezTo>
                <a:cubicBezTo>
                  <a:pt x="89" y="14"/>
                  <a:pt x="89" y="14"/>
                  <a:pt x="89" y="14"/>
                </a:cubicBezTo>
                <a:cubicBezTo>
                  <a:pt x="85" y="16"/>
                  <a:pt x="79" y="18"/>
                  <a:pt x="72" y="18"/>
                </a:cubicBezTo>
                <a:cubicBezTo>
                  <a:pt x="61" y="18"/>
                  <a:pt x="53" y="14"/>
                  <a:pt x="49" y="12"/>
                </a:cubicBezTo>
                <a:cubicBezTo>
                  <a:pt x="45" y="14"/>
                  <a:pt x="35" y="18"/>
                  <a:pt x="26" y="18"/>
                </a:cubicBezTo>
                <a:cubicBezTo>
                  <a:pt x="19" y="18"/>
                  <a:pt x="13" y="15"/>
                  <a:pt x="8" y="14"/>
                </a:cubicBezTo>
                <a:close/>
              </a:path>
            </a:pathLst>
          </a:custGeom>
          <a:solidFill>
            <a:schemeClr val="bg1"/>
          </a:solidFill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087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4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8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2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6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8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34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42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59"/>
          <a:stretch/>
        </p:blipFill>
        <p:spPr>
          <a:xfrm>
            <a:off x="0" y="0"/>
            <a:ext cx="12192000" cy="1584101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27"/>
          <a:stretch/>
        </p:blipFill>
        <p:spPr>
          <a:xfrm>
            <a:off x="-148932" y="6525590"/>
            <a:ext cx="12563427" cy="664819"/>
          </a:xfrm>
          <a:prstGeom prst="rect">
            <a:avLst/>
          </a:prstGeom>
        </p:spPr>
      </p:pic>
      <p:pic>
        <p:nvPicPr>
          <p:cNvPr id="4" name="Picture 28">
            <a:extLst>
              <a:ext uri="{FF2B5EF4-FFF2-40B4-BE49-F238E27FC236}">
                <a16:creationId xmlns:a16="http://schemas.microsoft.com/office/drawing/2014/main" id="{A21F12A0-1B32-49DF-BD7D-A25E471B55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2" r="16881" b="43417"/>
          <a:stretch/>
        </p:blipFill>
        <p:spPr>
          <a:xfrm>
            <a:off x="5466303" y="4233683"/>
            <a:ext cx="589526" cy="5251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98B063-20BF-4242-882F-1C101746D750}"/>
              </a:ext>
            </a:extLst>
          </p:cNvPr>
          <p:cNvSpPr/>
          <p:nvPr/>
        </p:nvSpPr>
        <p:spPr>
          <a:xfrm>
            <a:off x="5310733" y="4823676"/>
            <a:ext cx="880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57096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HIPAA / HITECH Act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02C045-5E96-42D1-AF0A-2F10C24EE88F}"/>
              </a:ext>
            </a:extLst>
          </p:cNvPr>
          <p:cNvSpPr/>
          <p:nvPr/>
        </p:nvSpPr>
        <p:spPr>
          <a:xfrm>
            <a:off x="733654" y="3449782"/>
            <a:ext cx="9496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57096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Moderate</a:t>
            </a:r>
          </a:p>
          <a:p>
            <a:pPr marL="0" marR="0" lvl="0" indent="0" algn="ctr" defTabSz="57096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JAB P-ATO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9320CB-E4F2-4731-807F-1829B73143E1}"/>
              </a:ext>
            </a:extLst>
          </p:cNvPr>
          <p:cNvSpPr/>
          <p:nvPr/>
        </p:nvSpPr>
        <p:spPr>
          <a:xfrm>
            <a:off x="6807159" y="3449782"/>
            <a:ext cx="75693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57096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FIPS 140-2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E66C1E-F5A9-4F6B-B729-E2C6B0F381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824" y="4374269"/>
            <a:ext cx="604946" cy="2439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4A8EF10-1339-4474-80C2-41F0F1E36DC6}"/>
              </a:ext>
            </a:extLst>
          </p:cNvPr>
          <p:cNvSpPr/>
          <p:nvPr/>
        </p:nvSpPr>
        <p:spPr>
          <a:xfrm>
            <a:off x="9889225" y="4823676"/>
            <a:ext cx="74217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57096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FERPA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570EE8-5EAC-42E3-9DFE-8CA5E8BFF4AB}"/>
              </a:ext>
            </a:extLst>
          </p:cNvPr>
          <p:cNvSpPr/>
          <p:nvPr/>
        </p:nvSpPr>
        <p:spPr>
          <a:xfrm>
            <a:off x="3365570" y="3449782"/>
            <a:ext cx="814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57096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DoD DISA</a:t>
            </a:r>
          </a:p>
          <a:p>
            <a:pPr marL="0" marR="0" lvl="0" indent="0" algn="ctr" defTabSz="57096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SRG Level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97B231-8987-49C2-A595-BA5C007FA80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595" y="4263327"/>
            <a:ext cx="465882" cy="4658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9CFB7C-9EAB-4541-8595-AC607B05642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" t="2105" r="5136" b="14296"/>
          <a:stretch/>
        </p:blipFill>
        <p:spPr>
          <a:xfrm>
            <a:off x="863392" y="2958856"/>
            <a:ext cx="694910" cy="4317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E4C9DF-5907-4E15-9C5E-D8A204300FF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418" y="2930526"/>
            <a:ext cx="501376" cy="48844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AB597BE-C98C-4C9D-A4F7-657EB4C26482}"/>
              </a:ext>
            </a:extLst>
          </p:cNvPr>
          <p:cNvSpPr/>
          <p:nvPr/>
        </p:nvSpPr>
        <p:spPr>
          <a:xfrm>
            <a:off x="9217399" y="3449782"/>
            <a:ext cx="4459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57096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ITAR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5FE99B-F88F-458E-B6FC-A5B2A42D948F}"/>
              </a:ext>
            </a:extLst>
          </p:cNvPr>
          <p:cNvSpPr/>
          <p:nvPr/>
        </p:nvSpPr>
        <p:spPr>
          <a:xfrm>
            <a:off x="10297979" y="3449782"/>
            <a:ext cx="40908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57096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CJIS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851313-B854-4F50-84E5-F6304E321A42}"/>
              </a:ext>
            </a:extLst>
          </p:cNvPr>
          <p:cNvSpPr/>
          <p:nvPr/>
        </p:nvSpPr>
        <p:spPr>
          <a:xfrm>
            <a:off x="6966794" y="4823676"/>
            <a:ext cx="1072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57096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GxP</a:t>
            </a:r>
          </a:p>
          <a:p>
            <a:pPr marL="0" marR="0" lvl="0" indent="0" algn="ctr" defTabSz="57096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21 CFR Part 11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C9D227-DB8B-4D48-A9F2-2743FD583ACC}"/>
              </a:ext>
            </a:extLst>
          </p:cNvPr>
          <p:cNvSpPr/>
          <p:nvPr/>
        </p:nvSpPr>
        <p:spPr>
          <a:xfrm>
            <a:off x="11185016" y="3449782"/>
            <a:ext cx="65595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57096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IRS 1075</a:t>
            </a:r>
          </a:p>
        </p:txBody>
      </p:sp>
      <p:pic>
        <p:nvPicPr>
          <p:cNvPr id="20" name="Picture 6" descr="image007">
            <a:extLst>
              <a:ext uri="{FF2B5EF4-FFF2-40B4-BE49-F238E27FC236}">
                <a16:creationId xmlns:a16="http://schemas.microsoft.com/office/drawing/2014/main" id="{BA75B31C-CADF-42BC-8E6B-FE2EA34AA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443" y="2909826"/>
            <a:ext cx="529850" cy="529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B8AE359-4190-4801-97AF-E8C44E6795C7}"/>
              </a:ext>
            </a:extLst>
          </p:cNvPr>
          <p:cNvSpPr/>
          <p:nvPr/>
        </p:nvSpPr>
        <p:spPr>
          <a:xfrm>
            <a:off x="7974245" y="3449782"/>
            <a:ext cx="7727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57096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Section 508 VPAT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F4AAD1E-1120-40B4-8A5B-845DCC2845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7785" y="1817518"/>
            <a:ext cx="507549" cy="50862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CF174DD-A7D6-4861-9BAB-736C43069561}"/>
              </a:ext>
            </a:extLst>
          </p:cNvPr>
          <p:cNvSpPr/>
          <p:nvPr/>
        </p:nvSpPr>
        <p:spPr>
          <a:xfrm>
            <a:off x="1038687" y="2396573"/>
            <a:ext cx="567309" cy="150863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ctr" defTabSz="597147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ISO 27001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C27BE4A-FD80-4809-8E28-DC8B891481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6345" y="1819529"/>
            <a:ext cx="551183" cy="50460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69359DC-D0E5-4C0C-8634-5CF3B3B7B891}"/>
              </a:ext>
            </a:extLst>
          </p:cNvPr>
          <p:cNvSpPr/>
          <p:nvPr/>
        </p:nvSpPr>
        <p:spPr>
          <a:xfrm>
            <a:off x="5261630" y="2396573"/>
            <a:ext cx="746459" cy="150863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ctr" defTabSz="597147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SOC 1</a:t>
            </a:r>
          </a:p>
          <a:p>
            <a:pPr marL="0" marR="0" lvl="0" indent="0" algn="ctr" defTabSz="597147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Type 2</a:t>
            </a:r>
          </a:p>
        </p:txBody>
      </p:sp>
      <p:pic>
        <p:nvPicPr>
          <p:cNvPr id="26" name="Picture 14" descr="http://www.theauditpeople.com/sites/default/files/pictures/iso-logo.png">
            <a:extLst>
              <a:ext uri="{FF2B5EF4-FFF2-40B4-BE49-F238E27FC236}">
                <a16:creationId xmlns:a16="http://schemas.microsoft.com/office/drawing/2014/main" id="{410FBF22-12AD-4014-858F-EFE564BBE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961" y="1854326"/>
            <a:ext cx="575748" cy="43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5604FC9C-F2DF-4614-BD40-51B5FD3ED27E}"/>
              </a:ext>
            </a:extLst>
          </p:cNvPr>
          <p:cNvSpPr/>
          <p:nvPr/>
        </p:nvSpPr>
        <p:spPr>
          <a:xfrm>
            <a:off x="2137999" y="2396573"/>
            <a:ext cx="567308" cy="150863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ctr" defTabSz="597147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ISO 27018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DCA4527-BF26-41A2-9EF3-6E7EDF43BE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07242" y="1928825"/>
            <a:ext cx="745906" cy="28601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4C7C457-0AF5-4D27-8428-35B8D068A3EC}"/>
              </a:ext>
            </a:extLst>
          </p:cNvPr>
          <p:cNvSpPr/>
          <p:nvPr/>
        </p:nvSpPr>
        <p:spPr>
          <a:xfrm>
            <a:off x="8611820" y="2396573"/>
            <a:ext cx="828176" cy="3017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ctr" defTabSz="597147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CSA STAR</a:t>
            </a:r>
          </a:p>
          <a:p>
            <a:pPr marL="0" marR="0" lvl="0" indent="0" algn="ctr" defTabSz="597147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Self-Assessment</a:t>
            </a:r>
          </a:p>
          <a:p>
            <a:pPr marL="0" marR="0" lvl="0" indent="0" algn="ctr" defTabSz="597147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Trebuchet MS" panose="020B0603020202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CE20D7D-BC3D-4AFA-9676-363FE6CB8A0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307" y="5701696"/>
            <a:ext cx="574528" cy="188028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E21EFEF5-0931-4FA4-A297-01BCE7717864}"/>
              </a:ext>
            </a:extLst>
          </p:cNvPr>
          <p:cNvSpPr/>
          <p:nvPr/>
        </p:nvSpPr>
        <p:spPr>
          <a:xfrm>
            <a:off x="4167820" y="6146374"/>
            <a:ext cx="1175684" cy="323165"/>
          </a:xfrm>
          <a:prstGeom prst="rect">
            <a:avLst/>
          </a:prstGeom>
        </p:spPr>
        <p:txBody>
          <a:bodyPr wrap="square" tIns="0">
            <a:spAutoFit/>
          </a:bodyPr>
          <a:lstStyle/>
          <a:p>
            <a:pPr marL="0" marR="0" lvl="0" indent="0" algn="ctr" defTabSz="57096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Singapore</a:t>
            </a:r>
          </a:p>
          <a:p>
            <a:pPr marL="0" marR="0" lvl="0" indent="0" algn="ctr" defTabSz="57096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MTCS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9C74C79-465E-4F96-896D-1E60F6FC080B}"/>
              </a:ext>
            </a:extLst>
          </p:cNvPr>
          <p:cNvSpPr/>
          <p:nvPr/>
        </p:nvSpPr>
        <p:spPr>
          <a:xfrm>
            <a:off x="1792093" y="6146374"/>
            <a:ext cx="1118712" cy="323165"/>
          </a:xfrm>
          <a:prstGeom prst="rect">
            <a:avLst/>
          </a:prstGeom>
        </p:spPr>
        <p:txBody>
          <a:bodyPr wrap="square" tIns="0">
            <a:spAutoFit/>
          </a:bodyPr>
          <a:lstStyle/>
          <a:p>
            <a:pPr marL="0" marR="0" lvl="0" indent="0" algn="ctr" defTabSz="57096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UK </a:t>
            </a:r>
          </a:p>
          <a:p>
            <a:pPr marL="0" marR="0" lvl="0" indent="0" algn="ctr" defTabSz="57096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G-Cloud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BDD112F-2579-4F5B-BC56-9ED7F482D1D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569" y="5614052"/>
            <a:ext cx="363316" cy="36331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1C2F622-A731-48E0-8CCD-60F82549B0B9}"/>
              </a:ext>
            </a:extLst>
          </p:cNvPr>
          <p:cNvSpPr/>
          <p:nvPr/>
        </p:nvSpPr>
        <p:spPr>
          <a:xfrm>
            <a:off x="4998538" y="6146374"/>
            <a:ext cx="957835" cy="323165"/>
          </a:xfrm>
          <a:prstGeom prst="rect">
            <a:avLst/>
          </a:prstGeom>
        </p:spPr>
        <p:txBody>
          <a:bodyPr wrap="square" tIns="0">
            <a:spAutoFit/>
          </a:bodyPr>
          <a:lstStyle/>
          <a:p>
            <a:pPr marL="0" marR="0" lvl="0" indent="0" algn="ctr" defTabSz="57096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Australia</a:t>
            </a:r>
          </a:p>
          <a:p>
            <a:pPr marL="0" marR="0" lvl="0" indent="0" algn="ctr" defTabSz="57096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IRAP/CCSL</a:t>
            </a:r>
          </a:p>
        </p:txBody>
      </p:sp>
      <p:pic>
        <p:nvPicPr>
          <p:cNvPr id="35" name="Picture 34" descr="IRAP logo">
            <a:hlinkClick r:id="rId16"/>
            <a:extLst>
              <a:ext uri="{FF2B5EF4-FFF2-40B4-BE49-F238E27FC236}">
                <a16:creationId xmlns:a16="http://schemas.microsoft.com/office/drawing/2014/main" id="{AF71A96B-2426-4339-AE29-88D9092201DA}"/>
              </a:ext>
            </a:extLst>
          </p:cNvPr>
          <p:cNvPicPr/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745" y="5638399"/>
            <a:ext cx="476218" cy="314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Picture 35" descr="FISC : The Center for Financial Industry Infomation System">
            <a:hlinkClick r:id="rId18" tooltip="&quot;FISC HOME&quot;"/>
            <a:extLst>
              <a:ext uri="{FF2B5EF4-FFF2-40B4-BE49-F238E27FC236}">
                <a16:creationId xmlns:a16="http://schemas.microsoft.com/office/drawing/2014/main" id="{E1C271D7-E608-40AE-932F-B467B887C21B}"/>
              </a:ext>
            </a:extLst>
          </p:cNvPr>
          <p:cNvPicPr/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254"/>
          <a:stretch/>
        </p:blipFill>
        <p:spPr bwMode="auto">
          <a:xfrm>
            <a:off x="4648200" y="4372499"/>
            <a:ext cx="596714" cy="247536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0653B21-F0F9-4F36-851E-5E0CC0758728}"/>
              </a:ext>
            </a:extLst>
          </p:cNvPr>
          <p:cNvSpPr/>
          <p:nvPr/>
        </p:nvSpPr>
        <p:spPr>
          <a:xfrm>
            <a:off x="4588927" y="4823676"/>
            <a:ext cx="7592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57096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FISC</a:t>
            </a:r>
          </a:p>
          <a:p>
            <a:pPr marL="0" marR="0" lvl="0" indent="0" algn="ctr" defTabSz="57096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Japan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A15433-43E9-40C9-83E3-A5A9D9A2A66E}"/>
              </a:ext>
            </a:extLst>
          </p:cNvPr>
          <p:cNvSpPr/>
          <p:nvPr/>
        </p:nvSpPr>
        <p:spPr>
          <a:xfrm>
            <a:off x="2245951" y="6146374"/>
            <a:ext cx="1320319" cy="323165"/>
          </a:xfrm>
          <a:prstGeom prst="rect">
            <a:avLst/>
          </a:prstGeom>
        </p:spPr>
        <p:txBody>
          <a:bodyPr wrap="square" tIns="0">
            <a:spAutoFit/>
          </a:bodyPr>
          <a:lstStyle/>
          <a:p>
            <a:pPr marL="0" marR="0" lvl="0" indent="0" algn="ctr" defTabSz="57096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China</a:t>
            </a:r>
          </a:p>
          <a:p>
            <a:pPr marL="0" marR="0" lvl="0" indent="0" algn="ctr" defTabSz="57096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DJCP</a:t>
            </a:r>
          </a:p>
        </p:txBody>
      </p:sp>
      <p:pic>
        <p:nvPicPr>
          <p:cNvPr id="39" name="Picture 38" descr="http://ts1.mm.bing.net/th?&amp;id=HN.607999990459468225&amp;w=300&amp;h=300&amp;c=0&amp;pid=1.9&amp;rs=0&amp;p=0">
            <a:extLst>
              <a:ext uri="{FF2B5EF4-FFF2-40B4-BE49-F238E27FC236}">
                <a16:creationId xmlns:a16="http://schemas.microsoft.com/office/drawing/2014/main" id="{EC2D5404-6621-49DC-A90F-D12D0B6ABED4}"/>
              </a:ext>
            </a:extLst>
          </p:cNvPr>
          <p:cNvPicPr/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977" y="5612085"/>
            <a:ext cx="401946" cy="36725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D71CCB67-E900-4182-8D13-2AAA457C5CC1}"/>
              </a:ext>
            </a:extLst>
          </p:cNvPr>
          <p:cNvSpPr/>
          <p:nvPr/>
        </p:nvSpPr>
        <p:spPr>
          <a:xfrm>
            <a:off x="5548757" y="6146374"/>
            <a:ext cx="1102500" cy="461665"/>
          </a:xfrm>
          <a:prstGeom prst="rect">
            <a:avLst/>
          </a:prstGeom>
        </p:spPr>
        <p:txBody>
          <a:bodyPr wrap="square" tIns="0">
            <a:spAutoFit/>
          </a:bodyPr>
          <a:lstStyle/>
          <a:p>
            <a:pPr marL="0" marR="0" lvl="0" indent="0" algn="ctr" defTabSz="57096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 New </a:t>
            </a:r>
          </a:p>
          <a:p>
            <a:pPr marL="0" marR="0" lvl="0" indent="0" algn="ctr" defTabSz="57096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Zealand </a:t>
            </a:r>
          </a:p>
          <a:p>
            <a:pPr marL="0" marR="0" lvl="0" indent="0" algn="ctr" defTabSz="57096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GCIO</a:t>
            </a:r>
          </a:p>
        </p:txBody>
      </p:sp>
      <p:pic>
        <p:nvPicPr>
          <p:cNvPr id="41" name="Picture 8" descr="image002">
            <a:extLst>
              <a:ext uri="{FF2B5EF4-FFF2-40B4-BE49-F238E27FC236}">
                <a16:creationId xmlns:a16="http://schemas.microsoft.com/office/drawing/2014/main" id="{F6DE177B-B622-461C-9CAE-A4C3A12AD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583" y="5575979"/>
            <a:ext cx="439462" cy="43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6FFF78A-4B31-4720-81B0-F4188035645A}"/>
              </a:ext>
            </a:extLst>
          </p:cNvPr>
          <p:cNvSpPr/>
          <p:nvPr/>
        </p:nvSpPr>
        <p:spPr>
          <a:xfrm>
            <a:off x="3074087" y="6146374"/>
            <a:ext cx="759063" cy="323165"/>
          </a:xfrm>
          <a:prstGeom prst="rect">
            <a:avLst/>
          </a:prstGeom>
        </p:spPr>
        <p:txBody>
          <a:bodyPr wrap="square" tIns="0">
            <a:spAutoFit/>
          </a:bodyPr>
          <a:lstStyle/>
          <a:p>
            <a:pPr marL="0" marR="0" lvl="0" indent="0" algn="ctr" defTabSz="57096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China</a:t>
            </a:r>
          </a:p>
          <a:p>
            <a:pPr marL="0" marR="0" lvl="0" indent="0" algn="ctr" defTabSz="57096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GB 18030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3DA31D5-4516-479D-8E3F-514EA3AACAA4}"/>
              </a:ext>
            </a:extLst>
          </p:cNvPr>
          <p:cNvSpPr/>
          <p:nvPr/>
        </p:nvSpPr>
        <p:spPr>
          <a:xfrm>
            <a:off x="1124741" y="6146374"/>
            <a:ext cx="1129567" cy="323165"/>
          </a:xfrm>
          <a:prstGeom prst="rect">
            <a:avLst/>
          </a:prstGeom>
        </p:spPr>
        <p:txBody>
          <a:bodyPr wrap="square" tIns="0">
            <a:spAutoFit/>
          </a:bodyPr>
          <a:lstStyle/>
          <a:p>
            <a:pPr marL="0" marR="0" lvl="0" indent="0" algn="ctr" defTabSz="57096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EU</a:t>
            </a:r>
          </a:p>
          <a:p>
            <a:pPr marL="0" marR="0" lvl="0" indent="0" algn="ctr" defTabSz="57096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Model Clauses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0FDFFE71-49E3-4BBD-A207-4E1F8AEDB24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056" y="5601385"/>
            <a:ext cx="560850" cy="38865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15B14FE-7F77-4D8C-B2A1-2F1B414EA6CE}"/>
              </a:ext>
            </a:extLst>
          </p:cNvPr>
          <p:cNvSpPr/>
          <p:nvPr/>
        </p:nvSpPr>
        <p:spPr>
          <a:xfrm>
            <a:off x="6914919" y="6146374"/>
            <a:ext cx="625668" cy="323165"/>
          </a:xfrm>
          <a:prstGeom prst="rect">
            <a:avLst/>
          </a:prstGeom>
        </p:spPr>
        <p:txBody>
          <a:bodyPr wrap="square" tIns="0">
            <a:spAutoFit/>
          </a:bodyPr>
          <a:lstStyle/>
          <a:p>
            <a:pPr marL="0" marR="0" lvl="0" indent="0" algn="ctr" defTabSz="57096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ENISA</a:t>
            </a:r>
          </a:p>
          <a:p>
            <a:pPr marL="0" marR="0" lvl="0" indent="0" algn="ctr" defTabSz="57096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IAF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E87A27E-07A2-4EF6-8212-E192BC1772FE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574" y="5596809"/>
            <a:ext cx="421400" cy="39780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5EC5408-47D9-40A0-A150-8B470597192A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20" y="5665277"/>
            <a:ext cx="435012" cy="260866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9F472F1C-D82B-436A-856F-9EFA54218222}"/>
              </a:ext>
            </a:extLst>
          </p:cNvPr>
          <p:cNvSpPr/>
          <p:nvPr/>
        </p:nvSpPr>
        <p:spPr>
          <a:xfrm>
            <a:off x="541949" y="6146374"/>
            <a:ext cx="858001" cy="323165"/>
          </a:xfrm>
          <a:prstGeom prst="rect">
            <a:avLst/>
          </a:prstGeom>
        </p:spPr>
        <p:txBody>
          <a:bodyPr wrap="square" tIns="0">
            <a:spAutoFit/>
          </a:bodyPr>
          <a:lstStyle/>
          <a:p>
            <a:pPr marL="0" marR="0" lvl="0" indent="0" algn="ctr" defTabSz="57096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Argentina PDPA</a:t>
            </a:r>
          </a:p>
        </p:txBody>
      </p:sp>
      <p:pic>
        <p:nvPicPr>
          <p:cNvPr id="49" name="Picture 48" descr="http://jcispa.jasa.jp/wp/wp-content/themes/jcispa_academica/images/fig_cslogo01.png">
            <a:extLst>
              <a:ext uri="{FF2B5EF4-FFF2-40B4-BE49-F238E27FC236}">
                <a16:creationId xmlns:a16="http://schemas.microsoft.com/office/drawing/2014/main" id="{6D9765DF-CBBB-45D7-8889-B163C4AC7D8D}"/>
              </a:ext>
            </a:extLst>
          </p:cNvPr>
          <p:cNvPicPr/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189" y="5622445"/>
            <a:ext cx="393786" cy="34653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39FB6CA2-4FD4-4759-AAD2-5E244EBD5A63}"/>
              </a:ext>
            </a:extLst>
          </p:cNvPr>
          <p:cNvSpPr/>
          <p:nvPr/>
        </p:nvSpPr>
        <p:spPr>
          <a:xfrm>
            <a:off x="7443436" y="6146374"/>
            <a:ext cx="791292" cy="323165"/>
          </a:xfrm>
          <a:prstGeom prst="rect">
            <a:avLst/>
          </a:prstGeom>
        </p:spPr>
        <p:txBody>
          <a:bodyPr wrap="square" tIns="0">
            <a:spAutoFit/>
          </a:bodyPr>
          <a:lstStyle/>
          <a:p>
            <a:pPr marL="0" marR="0" lvl="0" indent="0" algn="ctr" defTabSz="57096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Japan CS Mark Gold</a:t>
            </a:r>
          </a:p>
        </p:txBody>
      </p:sp>
      <p:pic>
        <p:nvPicPr>
          <p:cNvPr id="51" name="Picture 50" descr="FedRAMP">
            <a:extLst>
              <a:ext uri="{FF2B5EF4-FFF2-40B4-BE49-F238E27FC236}">
                <a16:creationId xmlns:a16="http://schemas.microsoft.com/office/drawing/2014/main" id="{A40911F9-9340-4F77-ADB2-7CCB5221AC7A}"/>
              </a:ext>
            </a:extLst>
          </p:cNvPr>
          <p:cNvPicPr/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769" y="3054964"/>
            <a:ext cx="683512" cy="23957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DE22FE59-3CEE-45DB-97CE-C10A85F75351}"/>
              </a:ext>
            </a:extLst>
          </p:cNvPr>
          <p:cNvSpPr/>
          <p:nvPr/>
        </p:nvSpPr>
        <p:spPr>
          <a:xfrm>
            <a:off x="5593943" y="3449782"/>
            <a:ext cx="79220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57096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SP 800-171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661DF79-97A3-4E03-8E62-7E582C93D832}"/>
              </a:ext>
            </a:extLst>
          </p:cNvPr>
          <p:cNvSpPr/>
          <p:nvPr/>
        </p:nvSpPr>
        <p:spPr>
          <a:xfrm>
            <a:off x="3666777" y="6146374"/>
            <a:ext cx="725005" cy="323165"/>
          </a:xfrm>
          <a:prstGeom prst="rect">
            <a:avLst/>
          </a:prstGeom>
        </p:spPr>
        <p:txBody>
          <a:bodyPr wrap="square" tIns="0">
            <a:spAutoFit/>
          </a:bodyPr>
          <a:lstStyle/>
          <a:p>
            <a:pPr marL="0" marR="0" lvl="0" indent="0" algn="ctr" defTabSz="57096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China</a:t>
            </a:r>
          </a:p>
          <a:p>
            <a:pPr marL="0" marR="0" lvl="0" indent="0" algn="ctr" defTabSz="57096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TRUCS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D97B213-B2CB-4955-9313-BB5223D5A3FC}"/>
              </a:ext>
            </a:extLst>
          </p:cNvPr>
          <p:cNvSpPr/>
          <p:nvPr/>
        </p:nvSpPr>
        <p:spPr>
          <a:xfrm>
            <a:off x="8224622" y="6146374"/>
            <a:ext cx="582667" cy="323165"/>
          </a:xfrm>
          <a:prstGeom prst="rect">
            <a:avLst/>
          </a:prstGeom>
        </p:spPr>
        <p:txBody>
          <a:bodyPr wrap="square" tIns="0">
            <a:spAutoFit/>
          </a:bodyPr>
          <a:lstStyle/>
          <a:p>
            <a:pPr marL="0" marR="0" lvl="0" indent="0" algn="ctr" defTabSz="57096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Spain</a:t>
            </a:r>
          </a:p>
          <a:p>
            <a:pPr marL="0" marR="0" lvl="0" indent="0" algn="ctr" defTabSz="57096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ENS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5021394-473D-4E42-8179-09377C0BD61C}"/>
              </a:ext>
            </a:extLst>
          </p:cNvPr>
          <p:cNvSpPr/>
          <p:nvPr/>
        </p:nvSpPr>
        <p:spPr>
          <a:xfrm>
            <a:off x="653400" y="4823676"/>
            <a:ext cx="858035" cy="150863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ctr" defTabSz="597147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PCI DSS</a:t>
            </a:r>
          </a:p>
          <a:p>
            <a:pPr marL="0" marR="0" lvl="0" indent="0" algn="ctr" defTabSz="597147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Level 1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8A874E8-C6FF-4C3E-A3A5-B1243FB3079E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457" y="4215245"/>
            <a:ext cx="562044" cy="562044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5A1CAE4D-4C02-4B7B-BA3F-61538471E6F7}"/>
              </a:ext>
            </a:extLst>
          </p:cNvPr>
          <p:cNvSpPr/>
          <p:nvPr/>
        </p:nvSpPr>
        <p:spPr>
          <a:xfrm>
            <a:off x="1499983" y="4823676"/>
            <a:ext cx="648992" cy="3017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ctr" defTabSz="597147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CDSA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8284B3A-7C6F-4C2F-9775-A5FD570AA230}"/>
              </a:ext>
            </a:extLst>
          </p:cNvPr>
          <p:cNvSpPr/>
          <p:nvPr/>
        </p:nvSpPr>
        <p:spPr>
          <a:xfrm>
            <a:off x="3588869" y="4823676"/>
            <a:ext cx="1167619" cy="3017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ctr" defTabSz="597147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Shared</a:t>
            </a:r>
          </a:p>
          <a:p>
            <a:pPr marL="0" marR="0" lvl="0" indent="0" algn="ctr" defTabSz="597147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Assessments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D4384350-A308-4C26-91A1-ECAF56804174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130" y="4343863"/>
            <a:ext cx="615892" cy="304808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41F613C6-7B85-4C2D-A6ED-B7B115690EB7}"/>
              </a:ext>
            </a:extLst>
          </p:cNvPr>
          <p:cNvSpPr/>
          <p:nvPr/>
        </p:nvSpPr>
        <p:spPr>
          <a:xfrm>
            <a:off x="2164229" y="4823676"/>
            <a:ext cx="746459" cy="150863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ctr" defTabSz="597147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MPAA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91012CE-13D2-4740-A225-40ABD0B56071}"/>
              </a:ext>
            </a:extLst>
          </p:cNvPr>
          <p:cNvSpPr/>
          <p:nvPr/>
        </p:nvSpPr>
        <p:spPr>
          <a:xfrm>
            <a:off x="6419974" y="6146374"/>
            <a:ext cx="518804" cy="3017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ctr" defTabSz="597147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Japan </a:t>
            </a:r>
            <a:b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</a:b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My</a:t>
            </a:r>
          </a:p>
          <a:p>
            <a:pPr marL="0" marR="0" lvl="0" indent="0" algn="ctr" defTabSz="597147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Number </a:t>
            </a:r>
            <a:b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</a:b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Act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E830E081-93B5-4FA8-826F-0F40DACB33D6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834" y="5602089"/>
            <a:ext cx="505944" cy="387242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356A2288-06AA-4E26-B4D0-05D74063D36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373" y="4277907"/>
            <a:ext cx="656044" cy="4367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BDDC9E76-9CA5-4B79-A50A-FEF93CCFEF45}"/>
              </a:ext>
            </a:extLst>
          </p:cNvPr>
          <p:cNvSpPr/>
          <p:nvPr/>
        </p:nvSpPr>
        <p:spPr>
          <a:xfrm>
            <a:off x="2919773" y="4823676"/>
            <a:ext cx="746459" cy="150863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ctr" defTabSz="597147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FACT</a:t>
            </a:r>
          </a:p>
          <a:p>
            <a:pPr marL="0" marR="0" lvl="0" indent="0" algn="ctr" defTabSz="597147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UK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0A81D74-C98E-4EC2-BD24-99ADEA6D466A}"/>
              </a:ext>
            </a:extLst>
          </p:cNvPr>
          <p:cNvSpPr/>
          <p:nvPr/>
        </p:nvSpPr>
        <p:spPr>
          <a:xfrm>
            <a:off x="1975996" y="3449782"/>
            <a:ext cx="9496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57096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High</a:t>
            </a:r>
          </a:p>
          <a:p>
            <a:pPr marL="0" marR="0" lvl="0" indent="0" algn="ctr" defTabSz="57096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JAB P-ATO</a:t>
            </a:r>
          </a:p>
        </p:txBody>
      </p:sp>
      <p:pic>
        <p:nvPicPr>
          <p:cNvPr id="66" name="Picture 15" descr="http://www.filetransferglossary.com/wp-content/uploads/2011/01/FIPS_140-2_validated_logo.gif">
            <a:extLst>
              <a:ext uri="{FF2B5EF4-FFF2-40B4-BE49-F238E27FC236}">
                <a16:creationId xmlns:a16="http://schemas.microsoft.com/office/drawing/2014/main" id="{331E5A5D-3875-4038-A9C1-63D1FC3BA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075" y="2905523"/>
            <a:ext cx="542374" cy="53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7" descr="https://upload.wikimedia.org/wikipedia/commons/thumb/4/43/US-FederalTradeCommission-Seal.svg/2000px-US-FederalTradeCommission-Seal.svg.png">
            <a:extLst>
              <a:ext uri="{FF2B5EF4-FFF2-40B4-BE49-F238E27FC236}">
                <a16:creationId xmlns:a16="http://schemas.microsoft.com/office/drawing/2014/main" id="{655749C4-2F47-4080-925C-199279C2F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671" y="4259106"/>
            <a:ext cx="474322" cy="4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0D2C23A0-95AA-4363-BF53-F818D395A390}"/>
              </a:ext>
            </a:extLst>
          </p:cNvPr>
          <p:cNvSpPr/>
          <p:nvPr/>
        </p:nvSpPr>
        <p:spPr>
          <a:xfrm>
            <a:off x="10539253" y="4823676"/>
            <a:ext cx="74217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57096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GLBA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E137BBB-7C20-491D-A504-818BAB7CDF97}"/>
              </a:ext>
            </a:extLst>
          </p:cNvPr>
          <p:cNvSpPr/>
          <p:nvPr/>
        </p:nvSpPr>
        <p:spPr>
          <a:xfrm>
            <a:off x="4453047" y="3449782"/>
            <a:ext cx="814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57096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DoD DISA</a:t>
            </a:r>
          </a:p>
          <a:p>
            <a:pPr marL="0" marR="0" lvl="0" indent="0" algn="ctr" defTabSz="57096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SRG Level 4</a:t>
            </a:r>
          </a:p>
        </p:txBody>
      </p:sp>
      <p:pic>
        <p:nvPicPr>
          <p:cNvPr id="70" name="Picture 69" descr="Spain ENS Logo">
            <a:extLst>
              <a:ext uri="{FF2B5EF4-FFF2-40B4-BE49-F238E27FC236}">
                <a16:creationId xmlns:a16="http://schemas.microsoft.com/office/drawing/2014/main" id="{8E7758A9-94F2-4369-8F28-881994346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734" y="5573318"/>
            <a:ext cx="581126" cy="44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https://www.basefarm.com/sites/default/files/media/Article/basefarm-pci-dss_0.jpg">
            <a:extLst>
              <a:ext uri="{FF2B5EF4-FFF2-40B4-BE49-F238E27FC236}">
                <a16:creationId xmlns:a16="http://schemas.microsoft.com/office/drawing/2014/main" id="{3152C100-3A0A-48B9-9858-B7BDD3463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60" y="4289398"/>
            <a:ext cx="605830" cy="41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 descr="http://www.elevation-us.com/wp-content/uploads/2016/01/CMS-logo.png">
            <a:extLst>
              <a:ext uri="{FF2B5EF4-FFF2-40B4-BE49-F238E27FC236}">
                <a16:creationId xmlns:a16="http://schemas.microsoft.com/office/drawing/2014/main" id="{D5C1494A-B4C1-4FD9-950D-FA7BD2648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960" y="4269072"/>
            <a:ext cx="908782" cy="45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F57B4BA2-F159-4B5E-8994-8812387147C6}"/>
              </a:ext>
            </a:extLst>
          </p:cNvPr>
          <p:cNvSpPr/>
          <p:nvPr/>
        </p:nvSpPr>
        <p:spPr>
          <a:xfrm>
            <a:off x="8084488" y="4823676"/>
            <a:ext cx="74217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57096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MARS-E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A689593-4698-4759-ABBD-2833BE2DD4B8}"/>
              </a:ext>
            </a:extLst>
          </p:cNvPr>
          <p:cNvSpPr/>
          <p:nvPr/>
        </p:nvSpPr>
        <p:spPr>
          <a:xfrm>
            <a:off x="11454232" y="4823676"/>
            <a:ext cx="48763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57085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FFIEC</a:t>
            </a:r>
          </a:p>
        </p:txBody>
      </p:sp>
      <p:pic>
        <p:nvPicPr>
          <p:cNvPr id="75" name="Picture 8" descr="https://upload.wikimedia.org/wikipedia/commons/thumb/e/ed/US-FFIEC-Logo.svg/1000px-US-FFIEC-Logo.svg.png">
            <a:extLst>
              <a:ext uri="{FF2B5EF4-FFF2-40B4-BE49-F238E27FC236}">
                <a16:creationId xmlns:a16="http://schemas.microsoft.com/office/drawing/2014/main" id="{969DD43B-18EB-4F5C-A412-2A43B97FA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1180" y="4366003"/>
            <a:ext cx="669740" cy="26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173F2285-070C-40AD-8BF4-E9B1F32AABB2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3789494" y="5609692"/>
            <a:ext cx="514420" cy="372036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62983514-FD3B-49C9-86A6-9F20F8B2821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" t="2105" r="5136" b="14296"/>
          <a:stretch/>
        </p:blipFill>
        <p:spPr>
          <a:xfrm>
            <a:off x="2143995" y="2958856"/>
            <a:ext cx="694910" cy="431788"/>
          </a:xfrm>
          <a:prstGeom prst="rect">
            <a:avLst/>
          </a:prstGeom>
        </p:spPr>
      </p:pic>
      <p:pic>
        <p:nvPicPr>
          <p:cNvPr id="78" name="Picture 14" descr="http://www.theauditpeople.com/sites/default/files/pictures/iso-logo.png">
            <a:extLst>
              <a:ext uri="{FF2B5EF4-FFF2-40B4-BE49-F238E27FC236}">
                <a16:creationId xmlns:a16="http://schemas.microsoft.com/office/drawing/2014/main" id="{6911AF13-1B6C-4261-890F-FFC2AC062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41" y="1854326"/>
            <a:ext cx="575748" cy="43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9CAC096B-C62C-4883-99F7-8644C4B6B640}"/>
              </a:ext>
            </a:extLst>
          </p:cNvPr>
          <p:cNvSpPr/>
          <p:nvPr/>
        </p:nvSpPr>
        <p:spPr>
          <a:xfrm>
            <a:off x="3240879" y="2396573"/>
            <a:ext cx="567308" cy="150863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ctr" defTabSz="597147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ISO 27017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B5F66C9C-AFD5-466D-88A6-96D5093406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84272" y="1819529"/>
            <a:ext cx="551183" cy="504603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74F52E31-FE46-48E8-BFB7-41621959EB33}"/>
              </a:ext>
            </a:extLst>
          </p:cNvPr>
          <p:cNvSpPr/>
          <p:nvPr/>
        </p:nvSpPr>
        <p:spPr>
          <a:xfrm>
            <a:off x="6379557" y="2396573"/>
            <a:ext cx="746459" cy="150863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ctr" defTabSz="597147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SOC 2</a:t>
            </a:r>
          </a:p>
          <a:p>
            <a:pPr marL="0" marR="0" lvl="0" indent="0" algn="ctr" defTabSz="597147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Type 2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851C0956-603D-457F-B09B-44B487EC4A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59673" y="1819529"/>
            <a:ext cx="551183" cy="504603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39FA7AD8-D190-434F-9298-3379974D958F}"/>
              </a:ext>
            </a:extLst>
          </p:cNvPr>
          <p:cNvSpPr/>
          <p:nvPr/>
        </p:nvSpPr>
        <p:spPr>
          <a:xfrm>
            <a:off x="7454958" y="2396573"/>
            <a:ext cx="746459" cy="150863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ctr" defTabSz="597147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SOC 3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D7C9D04-66C0-45EE-A25C-51EE24157FC9}"/>
              </a:ext>
            </a:extLst>
          </p:cNvPr>
          <p:cNvSpPr/>
          <p:nvPr/>
        </p:nvSpPr>
        <p:spPr>
          <a:xfrm>
            <a:off x="9479972" y="6146374"/>
            <a:ext cx="721196" cy="323165"/>
          </a:xfrm>
          <a:prstGeom prst="rect">
            <a:avLst/>
          </a:prstGeom>
        </p:spPr>
        <p:txBody>
          <a:bodyPr wrap="square" tIns="0">
            <a:spAutoFit/>
          </a:bodyPr>
          <a:lstStyle/>
          <a:p>
            <a:pPr marL="0" marR="0" lvl="0" indent="0" algn="ctr" defTabSz="57096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India</a:t>
            </a:r>
          </a:p>
          <a:p>
            <a:pPr marL="0" marR="0" lvl="0" indent="0" algn="ctr" defTabSz="57096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MeitY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Trebuchet MS" panose="020B0603020202020204" pitchFamily="34" charset="0"/>
            </a:endParaRPr>
          </a:p>
        </p:txBody>
      </p:sp>
      <p:pic>
        <p:nvPicPr>
          <p:cNvPr id="85" name="Picture 10" descr="http://flaglane.com/download/canadian-flag/canadian-flag-graphic.png">
            <a:extLst>
              <a:ext uri="{FF2B5EF4-FFF2-40B4-BE49-F238E27FC236}">
                <a16:creationId xmlns:a16="http://schemas.microsoft.com/office/drawing/2014/main" id="{C53678FC-02B5-4FDD-A538-E315637B5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377" y="5682864"/>
            <a:ext cx="451382" cy="22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3563FDA2-32A5-457E-949F-CFE86616B76E}"/>
              </a:ext>
            </a:extLst>
          </p:cNvPr>
          <p:cNvSpPr/>
          <p:nvPr/>
        </p:nvSpPr>
        <p:spPr>
          <a:xfrm>
            <a:off x="10119937" y="6146374"/>
            <a:ext cx="795343" cy="461665"/>
          </a:xfrm>
          <a:prstGeom prst="rect">
            <a:avLst/>
          </a:prstGeom>
        </p:spPr>
        <p:txBody>
          <a:bodyPr wrap="square" tIns="0">
            <a:spAutoFit/>
          </a:bodyPr>
          <a:lstStyle/>
          <a:p>
            <a:pPr marL="0" marR="0" lvl="0" indent="0" algn="ctr" defTabSz="57096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Canada</a:t>
            </a:r>
          </a:p>
          <a:p>
            <a:pPr marL="0" marR="0" lvl="0" indent="0" algn="ctr" defTabSz="57096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Privacy</a:t>
            </a:r>
            <a:b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</a:b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Laws</a:t>
            </a:r>
          </a:p>
        </p:txBody>
      </p:sp>
      <p:pic>
        <p:nvPicPr>
          <p:cNvPr id="87" name="Picture 2" descr="http://vignette1.wikia.nocookie.net/logopedia/images/5/57/MPAA.jpg/revision/latest?cb=20110729215806">
            <a:extLst>
              <a:ext uri="{FF2B5EF4-FFF2-40B4-BE49-F238E27FC236}">
                <a16:creationId xmlns:a16="http://schemas.microsoft.com/office/drawing/2014/main" id="{20C020B3-393B-4389-B98D-A5C888274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686" y="4357834"/>
            <a:ext cx="496176" cy="27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EDC60ED1-ED49-4872-8F3D-BF3E1C268D53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746" y="5574090"/>
            <a:ext cx="308530" cy="44324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A4AD4FE8-1686-4BE2-BC75-57646A9D29CC}"/>
              </a:ext>
            </a:extLst>
          </p:cNvPr>
          <p:cNvSpPr/>
          <p:nvPr/>
        </p:nvSpPr>
        <p:spPr>
          <a:xfrm>
            <a:off x="10746690" y="6146374"/>
            <a:ext cx="785239" cy="323165"/>
          </a:xfrm>
          <a:prstGeom prst="rect">
            <a:avLst/>
          </a:prstGeom>
        </p:spPr>
        <p:txBody>
          <a:bodyPr wrap="square" tIns="0">
            <a:spAutoFit/>
          </a:bodyPr>
          <a:lstStyle/>
          <a:p>
            <a:pPr marL="0" marR="0" lvl="0" indent="0" algn="ctr" defTabSz="57096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Privacy</a:t>
            </a:r>
          </a:p>
          <a:p>
            <a:pPr marL="0" marR="0" lvl="0" indent="0" algn="ctr" defTabSz="57096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Shield</a:t>
            </a:r>
          </a:p>
        </p:txBody>
      </p:sp>
      <p:pic>
        <p:nvPicPr>
          <p:cNvPr id="90" name="Picture 14" descr="http://www.theauditpeople.com/sites/default/files/pictures/iso-logo.png">
            <a:extLst>
              <a:ext uri="{FF2B5EF4-FFF2-40B4-BE49-F238E27FC236}">
                <a16:creationId xmlns:a16="http://schemas.microsoft.com/office/drawing/2014/main" id="{8381BF52-8112-4162-8D86-076FA74A2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607" y="1854326"/>
            <a:ext cx="575748" cy="43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674E845C-C762-4971-A0FF-BB7F76B0C98E}"/>
              </a:ext>
            </a:extLst>
          </p:cNvPr>
          <p:cNvSpPr/>
          <p:nvPr/>
        </p:nvSpPr>
        <p:spPr>
          <a:xfrm>
            <a:off x="4299645" y="2396573"/>
            <a:ext cx="567308" cy="150863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ctr" defTabSz="597147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ISO 22301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05277777-5ED5-4240-A9CA-94DA0AA1C07C}"/>
              </a:ext>
            </a:extLst>
          </p:cNvPr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703" y="5675921"/>
            <a:ext cx="431128" cy="239578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5D050175-A4BB-4557-95C4-F63AD3CB093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271" y="2918662"/>
            <a:ext cx="493490" cy="512176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84D869B7-0B24-4D72-B300-0D5C3CD57663}"/>
              </a:ext>
            </a:extLst>
          </p:cNvPr>
          <p:cNvSpPr/>
          <p:nvPr/>
        </p:nvSpPr>
        <p:spPr>
          <a:xfrm>
            <a:off x="11177852" y="6146374"/>
            <a:ext cx="1092331" cy="461665"/>
          </a:xfrm>
          <a:prstGeom prst="rect">
            <a:avLst/>
          </a:prstGeom>
        </p:spPr>
        <p:txBody>
          <a:bodyPr wrap="square" tIns="0">
            <a:spAutoFit/>
          </a:bodyPr>
          <a:lstStyle/>
          <a:p>
            <a:pPr marL="0" marR="0" lvl="0" indent="0" algn="ctr" defTabSz="57085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Germany IT</a:t>
            </a:r>
          </a:p>
          <a:p>
            <a:pPr marL="0" marR="0" lvl="0" indent="0" algn="ctr" defTabSz="57085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Grundschutz</a:t>
            </a:r>
          </a:p>
          <a:p>
            <a:pPr marL="0" marR="0" lvl="0" indent="0" algn="ctr" defTabSz="57085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workbook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D8063D74-1D95-4680-8AD1-CD234742413F}"/>
              </a:ext>
            </a:extLst>
          </p:cNvPr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181" y="5574969"/>
            <a:ext cx="458080" cy="441482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57381B33-9A2C-40B1-8E99-D0D79D514D2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828" y="2924497"/>
            <a:ext cx="501341" cy="500506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1F78A261-7DD5-449F-8035-0C33C7EF984D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571" y="2924497"/>
            <a:ext cx="501341" cy="500506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4869AC48-414A-47A6-98AB-46E420FB313A}"/>
              </a:ext>
            </a:extLst>
          </p:cNvPr>
          <p:cNvSpPr/>
          <p:nvPr/>
        </p:nvSpPr>
        <p:spPr>
          <a:xfrm>
            <a:off x="8785767" y="6146374"/>
            <a:ext cx="791292" cy="323165"/>
          </a:xfrm>
          <a:prstGeom prst="rect">
            <a:avLst/>
          </a:prstGeom>
        </p:spPr>
        <p:txBody>
          <a:bodyPr wrap="square" tIns="0">
            <a:spAutoFit/>
          </a:bodyPr>
          <a:lstStyle/>
          <a:p>
            <a:pPr marL="0" marR="0" lvl="0" indent="0" algn="ctr" defTabSz="57096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Spain</a:t>
            </a:r>
          </a:p>
          <a:p>
            <a:pPr marL="0" marR="0" lvl="0" indent="0" algn="ctr" defTabSz="57096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DPA</a:t>
            </a: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1D4B2548-05CA-4D27-8B14-D17C16AAC9A0}"/>
              </a:ext>
            </a:extLst>
          </p:cNvPr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446" y="5553417"/>
            <a:ext cx="422112" cy="484586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9E5F979C-02A4-4961-9097-55E96FB78FB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246" y="3047342"/>
            <a:ext cx="695858" cy="254816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2FC91541-EDE3-4781-B125-AD45B1C4F53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32336" y="1928825"/>
            <a:ext cx="745906" cy="286011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734C7E5D-49F4-4672-B41D-8572CB76879B}"/>
              </a:ext>
            </a:extLst>
          </p:cNvPr>
          <p:cNvSpPr/>
          <p:nvPr/>
        </p:nvSpPr>
        <p:spPr>
          <a:xfrm>
            <a:off x="9836914" y="2396573"/>
            <a:ext cx="828176" cy="3017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ctr" defTabSz="597147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CSA STAR</a:t>
            </a:r>
          </a:p>
          <a:p>
            <a:pPr marL="0" marR="0" lvl="0" indent="0" algn="ctr" defTabSz="597147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Certification</a:t>
            </a:r>
          </a:p>
          <a:p>
            <a:pPr marL="0" marR="0" lvl="0" indent="0" algn="ctr" defTabSz="597147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Trebuchet MS" panose="020B0603020202020204" pitchFamily="34" charset="0"/>
            </a:endParaRP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B78A59A4-2C13-4892-B480-6F2ABDFB405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02117" y="1928825"/>
            <a:ext cx="745906" cy="286011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E4CD5267-065B-4E3B-933C-D4CC02078403}"/>
              </a:ext>
            </a:extLst>
          </p:cNvPr>
          <p:cNvSpPr/>
          <p:nvPr/>
        </p:nvSpPr>
        <p:spPr>
          <a:xfrm>
            <a:off x="11106695" y="2396573"/>
            <a:ext cx="828176" cy="30172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ctr" defTabSz="597147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CSA STAR</a:t>
            </a:r>
          </a:p>
          <a:p>
            <a:pPr marL="0" marR="0" lvl="0" indent="0" algn="ctr" defTabSz="597147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Attestation</a:t>
            </a:r>
          </a:p>
          <a:p>
            <a:pPr marL="0" marR="0" lvl="0" indent="0" algn="ctr" defTabSz="597147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Trebuchet MS" panose="020B0603020202020204" pitchFamily="34" charset="0"/>
            </a:endParaRPr>
          </a:p>
        </p:txBody>
      </p:sp>
      <p:pic>
        <p:nvPicPr>
          <p:cNvPr id="105" name="Picture 9" descr="https://hitrustalliance.net/content/uploads/2015/09/HiTrustLogo.png">
            <a:extLst>
              <a:ext uri="{FF2B5EF4-FFF2-40B4-BE49-F238E27FC236}">
                <a16:creationId xmlns:a16="http://schemas.microsoft.com/office/drawing/2014/main" id="{223C75E6-3D0A-4398-B348-5A56082B6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859" y="4381859"/>
            <a:ext cx="548780" cy="22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2E1B9231-C76F-4988-BD01-B44676F43C34}"/>
              </a:ext>
            </a:extLst>
          </p:cNvPr>
          <p:cNvSpPr/>
          <p:nvPr/>
        </p:nvSpPr>
        <p:spPr>
          <a:xfrm>
            <a:off x="6222552" y="4823676"/>
            <a:ext cx="74217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57096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HITRUST</a:t>
            </a: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CFB4CEB8-43F1-4B66-80A5-8281E7AE329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056" y="4366073"/>
            <a:ext cx="650334" cy="260388"/>
          </a:xfrm>
          <a:prstGeom prst="rect">
            <a:avLst/>
          </a:prstGeom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365AD414-D13E-4043-BF53-AC7ECE50B544}"/>
              </a:ext>
            </a:extLst>
          </p:cNvPr>
          <p:cNvSpPr/>
          <p:nvPr/>
        </p:nvSpPr>
        <p:spPr>
          <a:xfrm>
            <a:off x="8891449" y="4823676"/>
            <a:ext cx="1072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57096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IG Toolkit</a:t>
            </a:r>
          </a:p>
          <a:p>
            <a:pPr marL="0" marR="0" lvl="0" indent="0" algn="ctr" defTabSz="57096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t>UK</a:t>
            </a:r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24F89B7F-9342-4A65-A126-5354B464C072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576" y="5423605"/>
            <a:ext cx="744211" cy="744211"/>
          </a:xfrm>
          <a:prstGeom prst="rect">
            <a:avLst/>
          </a:prstGeom>
        </p:spPr>
      </p:pic>
      <p:sp>
        <p:nvSpPr>
          <p:cNvPr id="110" name="Rectangle 109">
            <a:extLst>
              <a:ext uri="{FF2B5EF4-FFF2-40B4-BE49-F238E27FC236}">
                <a16:creationId xmlns:a16="http://schemas.microsoft.com/office/drawing/2014/main" id="{DBAEF90C-25EF-48B2-ACE8-7153DCF26772}"/>
              </a:ext>
            </a:extLst>
          </p:cNvPr>
          <p:cNvSpPr/>
          <p:nvPr/>
        </p:nvSpPr>
        <p:spPr>
          <a:xfrm>
            <a:off x="10261600" y="940490"/>
            <a:ext cx="1122508" cy="497407"/>
          </a:xfrm>
          <a:prstGeom prst="rect">
            <a:avLst/>
          </a:prstGeom>
        </p:spPr>
        <p:txBody>
          <a:bodyPr wrap="square" lIns="179285" tIns="143428" rIns="179285" bIns="143428">
            <a:spAutoFit/>
          </a:bodyPr>
          <a:lstStyle/>
          <a:p>
            <a:pPr marL="0" marR="0" lvl="0" indent="0" algn="ctr" defTabSz="91413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cs typeface="Segoe UI" pitchFamily="34" charset="0"/>
              </a:rPr>
              <a:t>Trust</a:t>
            </a:r>
          </a:p>
        </p:txBody>
      </p:sp>
      <p:sp>
        <p:nvSpPr>
          <p:cNvPr id="111" name="Freeform 13">
            <a:extLst>
              <a:ext uri="{FF2B5EF4-FFF2-40B4-BE49-F238E27FC236}">
                <a16:creationId xmlns:a16="http://schemas.microsoft.com/office/drawing/2014/main" id="{CFE1A6F4-4847-475C-B616-81288E561DA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543454" y="330929"/>
            <a:ext cx="589503" cy="634271"/>
          </a:xfrm>
          <a:custGeom>
            <a:avLst/>
            <a:gdLst>
              <a:gd name="T0" fmla="*/ 49 w 97"/>
              <a:gd name="T1" fmla="*/ 105 h 105"/>
              <a:gd name="T2" fmla="*/ 47 w 97"/>
              <a:gd name="T3" fmla="*/ 104 h 105"/>
              <a:gd name="T4" fmla="*/ 0 w 97"/>
              <a:gd name="T5" fmla="*/ 44 h 105"/>
              <a:gd name="T6" fmla="*/ 0 w 97"/>
              <a:gd name="T7" fmla="*/ 0 h 105"/>
              <a:gd name="T8" fmla="*/ 6 w 97"/>
              <a:gd name="T9" fmla="*/ 4 h 105"/>
              <a:gd name="T10" fmla="*/ 26 w 97"/>
              <a:gd name="T11" fmla="*/ 10 h 105"/>
              <a:gd name="T12" fmla="*/ 47 w 97"/>
              <a:gd name="T13" fmla="*/ 4 h 105"/>
              <a:gd name="T14" fmla="*/ 49 w 97"/>
              <a:gd name="T15" fmla="*/ 3 h 105"/>
              <a:gd name="T16" fmla="*/ 51 w 97"/>
              <a:gd name="T17" fmla="*/ 4 h 105"/>
              <a:gd name="T18" fmla="*/ 72 w 97"/>
              <a:gd name="T19" fmla="*/ 10 h 105"/>
              <a:gd name="T20" fmla="*/ 91 w 97"/>
              <a:gd name="T21" fmla="*/ 4 h 105"/>
              <a:gd name="T22" fmla="*/ 97 w 97"/>
              <a:gd name="T23" fmla="*/ 0 h 105"/>
              <a:gd name="T24" fmla="*/ 97 w 97"/>
              <a:gd name="T25" fmla="*/ 44 h 105"/>
              <a:gd name="T26" fmla="*/ 50 w 97"/>
              <a:gd name="T27" fmla="*/ 104 h 105"/>
              <a:gd name="T28" fmla="*/ 49 w 97"/>
              <a:gd name="T29" fmla="*/ 105 h 105"/>
              <a:gd name="T30" fmla="*/ 8 w 97"/>
              <a:gd name="T31" fmla="*/ 14 h 105"/>
              <a:gd name="T32" fmla="*/ 8 w 97"/>
              <a:gd name="T33" fmla="*/ 44 h 105"/>
              <a:gd name="T34" fmla="*/ 49 w 97"/>
              <a:gd name="T35" fmla="*/ 96 h 105"/>
              <a:gd name="T36" fmla="*/ 89 w 97"/>
              <a:gd name="T37" fmla="*/ 44 h 105"/>
              <a:gd name="T38" fmla="*/ 89 w 97"/>
              <a:gd name="T39" fmla="*/ 14 h 105"/>
              <a:gd name="T40" fmla="*/ 72 w 97"/>
              <a:gd name="T41" fmla="*/ 18 h 105"/>
              <a:gd name="T42" fmla="*/ 49 w 97"/>
              <a:gd name="T43" fmla="*/ 12 h 105"/>
              <a:gd name="T44" fmla="*/ 26 w 97"/>
              <a:gd name="T45" fmla="*/ 18 h 105"/>
              <a:gd name="T46" fmla="*/ 8 w 97"/>
              <a:gd name="T47" fmla="*/ 14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97" h="105">
                <a:moveTo>
                  <a:pt x="49" y="105"/>
                </a:moveTo>
                <a:cubicBezTo>
                  <a:pt x="47" y="104"/>
                  <a:pt x="47" y="104"/>
                  <a:pt x="47" y="104"/>
                </a:cubicBezTo>
                <a:cubicBezTo>
                  <a:pt x="45" y="103"/>
                  <a:pt x="0" y="85"/>
                  <a:pt x="0" y="44"/>
                </a:cubicBezTo>
                <a:cubicBezTo>
                  <a:pt x="0" y="0"/>
                  <a:pt x="0" y="0"/>
                  <a:pt x="0" y="0"/>
                </a:cubicBezTo>
                <a:cubicBezTo>
                  <a:pt x="6" y="4"/>
                  <a:pt x="6" y="4"/>
                  <a:pt x="6" y="4"/>
                </a:cubicBezTo>
                <a:cubicBezTo>
                  <a:pt x="6" y="4"/>
                  <a:pt x="16" y="10"/>
                  <a:pt x="26" y="10"/>
                </a:cubicBezTo>
                <a:cubicBezTo>
                  <a:pt x="36" y="10"/>
                  <a:pt x="47" y="4"/>
                  <a:pt x="47" y="4"/>
                </a:cubicBezTo>
                <a:cubicBezTo>
                  <a:pt x="49" y="3"/>
                  <a:pt x="49" y="3"/>
                  <a:pt x="49" y="3"/>
                </a:cubicBezTo>
                <a:cubicBezTo>
                  <a:pt x="51" y="4"/>
                  <a:pt x="51" y="4"/>
                  <a:pt x="51" y="4"/>
                </a:cubicBezTo>
                <a:cubicBezTo>
                  <a:pt x="51" y="4"/>
                  <a:pt x="61" y="10"/>
                  <a:pt x="72" y="10"/>
                </a:cubicBezTo>
                <a:cubicBezTo>
                  <a:pt x="82" y="10"/>
                  <a:pt x="91" y="4"/>
                  <a:pt x="91" y="4"/>
                </a:cubicBezTo>
                <a:cubicBezTo>
                  <a:pt x="97" y="0"/>
                  <a:pt x="97" y="0"/>
                  <a:pt x="97" y="0"/>
                </a:cubicBezTo>
                <a:cubicBezTo>
                  <a:pt x="97" y="44"/>
                  <a:pt x="97" y="44"/>
                  <a:pt x="97" y="44"/>
                </a:cubicBezTo>
                <a:cubicBezTo>
                  <a:pt x="97" y="85"/>
                  <a:pt x="52" y="103"/>
                  <a:pt x="50" y="104"/>
                </a:cubicBezTo>
                <a:lnTo>
                  <a:pt x="49" y="105"/>
                </a:lnTo>
                <a:close/>
                <a:moveTo>
                  <a:pt x="8" y="14"/>
                </a:moveTo>
                <a:cubicBezTo>
                  <a:pt x="8" y="44"/>
                  <a:pt x="8" y="44"/>
                  <a:pt x="8" y="44"/>
                </a:cubicBezTo>
                <a:cubicBezTo>
                  <a:pt x="8" y="76"/>
                  <a:pt x="41" y="93"/>
                  <a:pt x="49" y="96"/>
                </a:cubicBezTo>
                <a:cubicBezTo>
                  <a:pt x="56" y="93"/>
                  <a:pt x="89" y="76"/>
                  <a:pt x="89" y="44"/>
                </a:cubicBezTo>
                <a:cubicBezTo>
                  <a:pt x="89" y="14"/>
                  <a:pt x="89" y="14"/>
                  <a:pt x="89" y="14"/>
                </a:cubicBezTo>
                <a:cubicBezTo>
                  <a:pt x="85" y="16"/>
                  <a:pt x="79" y="18"/>
                  <a:pt x="72" y="18"/>
                </a:cubicBezTo>
                <a:cubicBezTo>
                  <a:pt x="61" y="18"/>
                  <a:pt x="53" y="14"/>
                  <a:pt x="49" y="12"/>
                </a:cubicBezTo>
                <a:cubicBezTo>
                  <a:pt x="45" y="14"/>
                  <a:pt x="35" y="18"/>
                  <a:pt x="26" y="18"/>
                </a:cubicBezTo>
                <a:cubicBezTo>
                  <a:pt x="19" y="18"/>
                  <a:pt x="13" y="15"/>
                  <a:pt x="8" y="14"/>
                </a:cubicBezTo>
                <a:close/>
              </a:path>
            </a:pathLst>
          </a:custGeom>
          <a:solidFill>
            <a:schemeClr val="bg1"/>
          </a:solidFill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Trebuchet MS" panose="020B0603020202020204" pitchFamily="34" charset="0"/>
            </a:endParaRPr>
          </a:p>
        </p:txBody>
      </p:sp>
      <p:sp>
        <p:nvSpPr>
          <p:cNvPr id="112" name="Title 2">
            <a:extLst>
              <a:ext uri="{FF2B5EF4-FFF2-40B4-BE49-F238E27FC236}">
                <a16:creationId xmlns:a16="http://schemas.microsoft.com/office/drawing/2014/main" id="{FF60E68D-DC38-4DBC-B29C-3C4675E4F70E}"/>
              </a:ext>
            </a:extLst>
          </p:cNvPr>
          <p:cNvSpPr txBox="1">
            <a:spLocks/>
          </p:cNvSpPr>
          <p:nvPr/>
        </p:nvSpPr>
        <p:spPr>
          <a:xfrm>
            <a:off x="269241" y="289958"/>
            <a:ext cx="11655840" cy="899537"/>
          </a:xfrm>
          <a:prstGeom prst="rect">
            <a:avLst/>
          </a:prstGeom>
        </p:spPr>
        <p:txBody>
          <a:bodyPr/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Tx/>
              <a:buNone/>
              <a:tabLst>
                <a:tab pos="1461017" algn="l"/>
              </a:tabLst>
              <a:defRPr/>
            </a:pPr>
            <a:r>
              <a:rPr kumimoji="0" lang="en-US" sz="4400" b="0" i="0" u="none" strike="noStrike" kern="1200" cap="none" spc="-10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</a:rPr>
              <a:t>The most trusted and compliant cloud</a:t>
            </a:r>
          </a:p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Tx/>
              <a:buNone/>
              <a:tabLst>
                <a:tab pos="1461017" algn="l"/>
              </a:tabLst>
              <a:defRPr/>
            </a:pPr>
            <a:endParaRPr kumimoji="0" lang="en-US" sz="4400" b="0" i="0" u="none" strike="noStrike" kern="1200" cap="none" spc="-10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</a:endParaRPr>
          </a:p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Tx/>
              <a:buNone/>
              <a:tabLst>
                <a:tab pos="1461017" algn="l"/>
              </a:tabLst>
              <a:defRPr/>
            </a:pPr>
            <a:endParaRPr kumimoji="0" lang="en-US" sz="4400" b="0" i="0" u="none" strike="noStrike" kern="1200" cap="none" spc="-10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</a:endParaRPr>
          </a:p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Tx/>
              <a:buNone/>
              <a:tabLst>
                <a:tab pos="1461017" algn="l"/>
              </a:tabLst>
              <a:defRPr/>
            </a:pPr>
            <a:endParaRPr kumimoji="0" lang="en-US" sz="4400" b="0" i="0" u="none" strike="noStrike" kern="1200" cap="none" spc="-100" normalizeH="0" baseline="0" noProof="0" dirty="0">
              <a:ln w="3175"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rebuchet MS" panose="020B0603020202020204" pitchFamily="34" charset="0"/>
            </a:endParaRP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E157E109-0883-4263-9923-4E239BBBFD5B}"/>
              </a:ext>
            </a:extLst>
          </p:cNvPr>
          <p:cNvGrpSpPr/>
          <p:nvPr/>
        </p:nvGrpSpPr>
        <p:grpSpPr>
          <a:xfrm>
            <a:off x="170065" y="1743251"/>
            <a:ext cx="410214" cy="994921"/>
            <a:chOff x="170065" y="1743251"/>
            <a:chExt cx="410214" cy="994921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E91E101E-4714-41D9-A624-509A24C19DCF}"/>
                </a:ext>
              </a:extLst>
            </p:cNvPr>
            <p:cNvSpPr/>
            <p:nvPr/>
          </p:nvSpPr>
          <p:spPr bwMode="auto">
            <a:xfrm>
              <a:off x="170065" y="1758412"/>
              <a:ext cx="410214" cy="96459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vert270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1557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176"/>
                </a:spcAft>
                <a:buClr>
                  <a:srgbClr val="FFFFFF"/>
                </a:buClr>
                <a:buSzPct val="80000"/>
                <a:buFontTx/>
                <a:buNone/>
                <a:tabLst/>
                <a:defRPr/>
              </a:pPr>
              <a:r>
                <a:rPr kumimoji="0" lang="en-I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B6F0"/>
                  </a:solidFill>
                  <a:effectLst/>
                  <a:uLnTx/>
                  <a:uFillTx/>
                  <a:latin typeface="Trebuchet MS" panose="020B0603020202020204" pitchFamily="34" charset="0"/>
                  <a:cs typeface="Segoe UI Semibold" panose="020B0702040204020203" pitchFamily="34" charset="0"/>
                </a:rPr>
                <a:t>GLOBAL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DA98714-6C97-465D-835C-4AC218D96A29}"/>
                </a:ext>
              </a:extLst>
            </p:cNvPr>
            <p:cNvCxnSpPr/>
            <p:nvPr/>
          </p:nvCxnSpPr>
          <p:spPr>
            <a:xfrm>
              <a:off x="575486" y="1743251"/>
              <a:ext cx="0" cy="994921"/>
            </a:xfrm>
            <a:prstGeom prst="line">
              <a:avLst/>
            </a:prstGeom>
            <a:ln w="28575">
              <a:solidFill>
                <a:srgbClr val="00AEE9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F59D381F-47F1-409F-9872-7DFA30563B32}"/>
              </a:ext>
            </a:extLst>
          </p:cNvPr>
          <p:cNvGrpSpPr/>
          <p:nvPr/>
        </p:nvGrpSpPr>
        <p:grpSpPr>
          <a:xfrm>
            <a:off x="173860" y="2971515"/>
            <a:ext cx="401955" cy="994921"/>
            <a:chOff x="173860" y="3056857"/>
            <a:chExt cx="401955" cy="99492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E41A8CE-9E2E-44A0-BC9A-35D19599F683}"/>
                </a:ext>
              </a:extLst>
            </p:cNvPr>
            <p:cNvSpPr/>
            <p:nvPr/>
          </p:nvSpPr>
          <p:spPr bwMode="auto">
            <a:xfrm>
              <a:off x="173860" y="3072018"/>
              <a:ext cx="401955" cy="96459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vert270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176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64B7"/>
                  </a:solidFill>
                  <a:effectLst/>
                  <a:uLnTx/>
                  <a:uFillTx/>
                  <a:latin typeface="Trebuchet MS" panose="020B0603020202020204" pitchFamily="34" charset="0"/>
                  <a:cs typeface="Segoe UI Semibold" panose="020B0702040204020203" pitchFamily="34" charset="0"/>
                </a:rPr>
                <a:t>US GOV</a:t>
              </a: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DC439F7-F8A4-408F-9F3D-1316393A6A6C}"/>
                </a:ext>
              </a:extLst>
            </p:cNvPr>
            <p:cNvCxnSpPr/>
            <p:nvPr/>
          </p:nvCxnSpPr>
          <p:spPr>
            <a:xfrm>
              <a:off x="575486" y="3056857"/>
              <a:ext cx="0" cy="994921"/>
            </a:xfrm>
            <a:prstGeom prst="line">
              <a:avLst/>
            </a:prstGeom>
            <a:ln w="28575">
              <a:solidFill>
                <a:srgbClr val="0064B7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2CA057F-05DF-4276-A9E0-02750BFCF6BD}"/>
              </a:ext>
            </a:extLst>
          </p:cNvPr>
          <p:cNvGrpSpPr/>
          <p:nvPr/>
        </p:nvGrpSpPr>
        <p:grpSpPr>
          <a:xfrm>
            <a:off x="170066" y="4194276"/>
            <a:ext cx="410214" cy="994921"/>
            <a:chOff x="170066" y="4351344"/>
            <a:chExt cx="410214" cy="994921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21B9D23-3571-412B-AB3C-68D5E4581228}"/>
                </a:ext>
              </a:extLst>
            </p:cNvPr>
            <p:cNvSpPr/>
            <p:nvPr/>
          </p:nvSpPr>
          <p:spPr bwMode="auto">
            <a:xfrm>
              <a:off x="170066" y="4366505"/>
              <a:ext cx="410214" cy="96459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vert270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1557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176"/>
                </a:spcAft>
                <a:buClr>
                  <a:srgbClr val="FFFFFF"/>
                </a:buClr>
                <a:buSzPct val="80000"/>
                <a:buFontTx/>
                <a:buNone/>
                <a:tabLst/>
                <a:defRPr/>
              </a:pPr>
              <a:r>
                <a:rPr kumimoji="0" lang="en-I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327A"/>
                  </a:solidFill>
                  <a:effectLst/>
                  <a:uLnTx/>
                  <a:uFillTx/>
                  <a:latin typeface="Trebuchet MS" panose="020B0603020202020204" pitchFamily="34" charset="0"/>
                  <a:cs typeface="Segoe UI Semibold" panose="020B0702040204020203" pitchFamily="34" charset="0"/>
                </a:rPr>
                <a:t>INDUSTRY</a:t>
              </a:r>
            </a:p>
          </p:txBody>
        </p: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0A47D03-D649-4B41-A11F-CD81E0C58CC6}"/>
                </a:ext>
              </a:extLst>
            </p:cNvPr>
            <p:cNvCxnSpPr/>
            <p:nvPr/>
          </p:nvCxnSpPr>
          <p:spPr>
            <a:xfrm>
              <a:off x="575486" y="4351344"/>
              <a:ext cx="0" cy="994921"/>
            </a:xfrm>
            <a:prstGeom prst="line">
              <a:avLst/>
            </a:prstGeom>
            <a:ln w="28575">
              <a:solidFill>
                <a:srgbClr val="00327A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FFDBCC9-171A-4D63-960C-4D14018E7862}"/>
              </a:ext>
            </a:extLst>
          </p:cNvPr>
          <p:cNvGrpSpPr/>
          <p:nvPr/>
        </p:nvGrpSpPr>
        <p:grpSpPr>
          <a:xfrm>
            <a:off x="174186" y="5573514"/>
            <a:ext cx="401300" cy="994921"/>
            <a:chOff x="174186" y="5594296"/>
            <a:chExt cx="401300" cy="994921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89052AB3-1CA6-4FDB-9FAC-35599AA4C03A}"/>
                </a:ext>
              </a:extLst>
            </p:cNvPr>
            <p:cNvSpPr/>
            <p:nvPr/>
          </p:nvSpPr>
          <p:spPr bwMode="auto">
            <a:xfrm>
              <a:off x="174186" y="5609457"/>
              <a:ext cx="401300" cy="96459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vert270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176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1F50"/>
                  </a:solidFill>
                  <a:effectLst/>
                  <a:uLnTx/>
                  <a:uFillTx/>
                  <a:latin typeface="Trebuchet MS" panose="020B0603020202020204" pitchFamily="34" charset="0"/>
                  <a:cs typeface="Segoe UI Semibold" panose="020B0702040204020203" pitchFamily="34" charset="0"/>
                </a:rPr>
                <a:t>REGIONAL</a:t>
              </a:r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2DCE51E-D2E8-4C6D-8D92-585CFA0C9E7D}"/>
                </a:ext>
              </a:extLst>
            </p:cNvPr>
            <p:cNvCxnSpPr/>
            <p:nvPr/>
          </p:nvCxnSpPr>
          <p:spPr>
            <a:xfrm>
              <a:off x="575486" y="5594296"/>
              <a:ext cx="0" cy="994921"/>
            </a:xfrm>
            <a:prstGeom prst="line">
              <a:avLst/>
            </a:prstGeom>
            <a:ln w="28575">
              <a:solidFill>
                <a:srgbClr val="001F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1437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790</Words>
  <Application>Microsoft Office PowerPoint</Application>
  <PresentationFormat>Widescreen</PresentationFormat>
  <Paragraphs>277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MS PGothic</vt:lpstr>
      <vt:lpstr>Arial</vt:lpstr>
      <vt:lpstr>Calibri</vt:lpstr>
      <vt:lpstr>Calibri Light</vt:lpstr>
      <vt:lpstr>Segoe UI</vt:lpstr>
      <vt:lpstr>Segoe UI Semibold</vt:lpstr>
      <vt:lpstr>Segoe UI Semilight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Protect your business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 and run open source solutions</vt:lpstr>
      <vt:lpstr>Extend on-premises with True Hybrid</vt:lpstr>
      <vt:lpstr>Manage your identity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Gregory Pilar</dc:creator>
  <cp:lastModifiedBy> </cp:lastModifiedBy>
  <cp:revision>1</cp:revision>
  <dcterms:created xsi:type="dcterms:W3CDTF">2017-05-19T14:26:16Z</dcterms:created>
  <dcterms:modified xsi:type="dcterms:W3CDTF">2017-05-19T14:26:36Z</dcterms:modified>
</cp:coreProperties>
</file>